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media/image2.svg" ContentType="image/svg+xml"/>
  <Override PartName="/ppt/media/image4.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410" r:id="rId3"/>
    <p:sldId id="411" r:id="rId4"/>
    <p:sldId id="412" r:id="rId5"/>
    <p:sldId id="415" r:id="rId6"/>
    <p:sldId id="413" r:id="rId7"/>
    <p:sldId id="414" r:id="rId8"/>
    <p:sldId id="416" r:id="rId9"/>
    <p:sldId id="417" r:id="rId10"/>
    <p:sldId id="418" r:id="rId11"/>
    <p:sldId id="419" r:id="rId12"/>
    <p:sldId id="420" r:id="rId13"/>
    <p:sldId id="425" r:id="rId14"/>
    <p:sldId id="424" r:id="rId15"/>
    <p:sldId id="423" r:id="rId16"/>
    <p:sldId id="429" r:id="rId17"/>
  </p:sldIdLst>
  <p:sldSz cx="12192000" cy="6858000"/>
  <p:notesSz cx="6858000" cy="9144000"/>
  <p:embeddedFontLst>
    <p:embeddedFont>
      <p:font typeface="微软雅黑" panose="020B0503020204020204" pitchFamily="34" charset="-122"/>
      <p:regular r:id="rId21"/>
    </p:embeddedFont>
    <p:embeddedFont>
      <p:font typeface="字魂联盟综艺体" panose="00000500000000000000" charset="-122"/>
      <p:regular r:id="rId22"/>
    </p:embeddedFont>
    <p:embeddedFont>
      <p:font typeface="字魂布丁体" panose="00000500000000000000" charset="-122"/>
      <p:regular r:id="rId23"/>
    </p:embeddedFont>
    <p:embeddedFont>
      <p:font typeface="汉仪中黑简" panose="02010600000101010101" charset="-122"/>
      <p:regular r:id="rId24"/>
    </p:embeddedFont>
  </p:embeddedFontLst>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4" userDrawn="1">
          <p15:clr>
            <a:srgbClr val="A4A3A4"/>
          </p15:clr>
        </p15:guide>
        <p15:guide id="2" pos="38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AA8E5"/>
    <a:srgbClr val="9EBEED"/>
    <a:srgbClr val="F7B8A9"/>
    <a:srgbClr val="FFD699"/>
    <a:srgbClr val="9ADFBF"/>
    <a:srgbClr val="EC5F74"/>
    <a:srgbClr val="DAC082"/>
    <a:srgbClr val="827768"/>
    <a:srgbClr val="8F8C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5" d="100"/>
          <a:sy n="85" d="100"/>
        </p:scale>
        <p:origin x="590" y="72"/>
      </p:cViewPr>
      <p:guideLst>
        <p:guide orient="horz" pos="2244"/>
        <p:guide pos="386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gs" Target="tags/tag82.xml"/><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6.xml"/><Relationship Id="rId4" Type="http://schemas.openxmlformats.org/officeDocument/2006/relationships/image" Target="../media/image10.png"/><Relationship Id="rId3" Type="http://schemas.openxmlformats.org/officeDocument/2006/relationships/tags" Target="../tags/tag75.xml"/><Relationship Id="rId2" Type="http://schemas.openxmlformats.org/officeDocument/2006/relationships/image" Target="../media/image9.png"/><Relationship Id="rId1" Type="http://schemas.openxmlformats.org/officeDocument/2006/relationships/tags" Target="../tags/tag7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66.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68.xml"/><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40904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262524" y="2614295"/>
            <a:ext cx="5734263" cy="1200329"/>
          </a:xfrm>
          <a:prstGeom prst="rect">
            <a:avLst/>
          </a:prstGeom>
          <a:noFill/>
          <a:ln>
            <a:noFill/>
          </a:ln>
        </p:spPr>
        <p:txBody>
          <a:bodyPr wrap="none" rtlCol="0" anchor="t">
            <a:spAutoFit/>
          </a:bodyPr>
          <a:lstStyle/>
          <a:p>
            <a:pPr algn="ctr"/>
            <a:r>
              <a:rPr lang="zh-CN" altLang="en-US" sz="7200" b="1" dirty="0">
                <a:ln w="28575">
                  <a:solidFill>
                    <a:schemeClr val="tx1"/>
                  </a:solidFill>
                  <a:prstDash val="solid"/>
                </a:ln>
                <a:solidFill>
                  <a:schemeClr val="bg1"/>
                </a:solidFill>
                <a:effectLst/>
                <a:latin typeface="字魂联盟综艺体" panose="00000500000000000000" charset="-122"/>
                <a:ea typeface="字魂联盟综艺体" panose="00000500000000000000" charset="-122"/>
              </a:rPr>
              <a:t>永续地牢报告</a:t>
            </a:r>
            <a:endParaRPr lang="en-US" altLang="zh-CN" sz="7200" b="1" dirty="0">
              <a:ln w="28575">
                <a:solidFill>
                  <a:schemeClr val="tx1"/>
                </a:solidFill>
                <a:prstDash val="solid"/>
              </a:ln>
              <a:solidFill>
                <a:schemeClr val="bg1"/>
              </a:solidFill>
              <a:effectLst/>
              <a:latin typeface="字魂联盟综艺体" panose="00000500000000000000" charset="-122"/>
              <a:ea typeface="字魂联盟综艺体" panose="00000500000000000000" charset="-122"/>
            </a:endParaRPr>
          </a:p>
        </p:txBody>
      </p:sp>
      <p:sp>
        <p:nvSpPr>
          <p:cNvPr id="27" name="文本框 26"/>
          <p:cNvSpPr txBox="1"/>
          <p:nvPr/>
        </p:nvSpPr>
        <p:spPr>
          <a:xfrm>
            <a:off x="5139055" y="4301490"/>
            <a:ext cx="3636010" cy="953135"/>
          </a:xfrm>
          <a:prstGeom prst="rect">
            <a:avLst/>
          </a:prstGeom>
          <a:noFill/>
        </p:spPr>
        <p:txBody>
          <a:bodyPr wrap="square" rtlCol="0">
            <a:spAutoFit/>
          </a:bodyPr>
          <a:lstStyle/>
          <a:p>
            <a:r>
              <a:rPr lang="zh-CN" altLang="en-US" sz="2800" dirty="0">
                <a:solidFill>
                  <a:schemeClr val="bg1"/>
                </a:solidFill>
                <a:latin typeface="字魂联盟综艺体" panose="00000500000000000000" charset="-122"/>
                <a:ea typeface="字魂联盟综艺体" panose="00000500000000000000" charset="-122"/>
                <a:cs typeface="字魂联盟综艺体" panose="00000500000000000000" charset="-122"/>
              </a:rPr>
              <a:t>组长：</a:t>
            </a:r>
            <a:r>
              <a:rPr lang="zh-CN" altLang="en-US" sz="2800" dirty="0">
                <a:solidFill>
                  <a:schemeClr val="bg1"/>
                </a:solidFill>
                <a:latin typeface="字魂联盟综艺体" panose="00000500000000000000" charset="-122"/>
                <a:ea typeface="字魂联盟综艺体" panose="00000500000000000000" charset="-122"/>
                <a:cs typeface="字魂联盟综艺体" panose="00000500000000000000" charset="-122"/>
              </a:rPr>
              <a:t>胡弘毅</a:t>
            </a:r>
            <a:endParaRPr lang="zh-CN" altLang="en-US" sz="2800" dirty="0">
              <a:solidFill>
                <a:schemeClr val="bg1"/>
              </a:solidFill>
              <a:latin typeface="字魂联盟综艺体" panose="00000500000000000000" charset="-122"/>
              <a:ea typeface="字魂联盟综艺体" panose="00000500000000000000" charset="-122"/>
              <a:cs typeface="字魂联盟综艺体" panose="00000500000000000000" charset="-122"/>
            </a:endParaRPr>
          </a:p>
          <a:p>
            <a:r>
              <a:rPr lang="zh-CN" altLang="en-US" sz="2800" dirty="0">
                <a:solidFill>
                  <a:schemeClr val="bg1"/>
                </a:solidFill>
                <a:latin typeface="字魂联盟综艺体" panose="00000500000000000000" charset="-122"/>
                <a:ea typeface="字魂联盟综艺体" panose="00000500000000000000" charset="-122"/>
                <a:cs typeface="字魂联盟综艺体" panose="00000500000000000000" charset="-122"/>
              </a:rPr>
              <a:t>组员：胡宸赫</a:t>
            </a:r>
            <a:r>
              <a:rPr lang="en-US" altLang="zh-CN" sz="2800" dirty="0">
                <a:solidFill>
                  <a:schemeClr val="bg1"/>
                </a:solidFill>
                <a:latin typeface="字魂联盟综艺体" panose="00000500000000000000" charset="-122"/>
                <a:ea typeface="字魂联盟综艺体" panose="00000500000000000000" charset="-122"/>
                <a:cs typeface="字魂联盟综艺体" panose="00000500000000000000" charset="-122"/>
              </a:rPr>
              <a:t> </a:t>
            </a:r>
            <a:r>
              <a:rPr lang="zh-CN" altLang="en-US" sz="2800" dirty="0">
                <a:solidFill>
                  <a:schemeClr val="bg1"/>
                </a:solidFill>
                <a:latin typeface="字魂联盟综艺体" panose="00000500000000000000" charset="-122"/>
                <a:ea typeface="字魂联盟综艺体" panose="00000500000000000000" charset="-122"/>
                <a:cs typeface="字魂联盟综艺体" panose="00000500000000000000" charset="-122"/>
              </a:rPr>
              <a:t>彭庄</a:t>
            </a:r>
            <a:endParaRPr lang="zh-CN" altLang="en-US" sz="2800" dirty="0">
              <a:solidFill>
                <a:schemeClr val="bg1"/>
              </a:solidFill>
              <a:latin typeface="字魂联盟综艺体" panose="00000500000000000000" charset="-122"/>
              <a:ea typeface="字魂联盟综艺体" panose="00000500000000000000" charset="-122"/>
              <a:cs typeface="字魂联盟综艺体" panose="00000500000000000000" charset="-122"/>
            </a:endParaRPr>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六边形 1"/>
          <p:cNvSpPr/>
          <p:nvPr/>
        </p:nvSpPr>
        <p:spPr>
          <a:xfrm>
            <a:off x="919480" y="1223645"/>
            <a:ext cx="795655" cy="690880"/>
          </a:xfrm>
          <a:prstGeom prst="hexagon">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a:off x="1753235" y="1664335"/>
            <a:ext cx="795655" cy="690880"/>
          </a:xfrm>
          <a:prstGeom prst="hexagon">
            <a:avLst/>
          </a:prstGeom>
          <a:solidFill>
            <a:srgbClr val="9EBEED"/>
          </a:solidFill>
          <a:ln w="19050" cap="rnd">
            <a:solidFill>
              <a:srgbClr val="2B2E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p:cNvSpPr/>
          <p:nvPr/>
        </p:nvSpPr>
        <p:spPr>
          <a:xfrm>
            <a:off x="1010285" y="2105660"/>
            <a:ext cx="795655" cy="690880"/>
          </a:xfrm>
          <a:prstGeom prst="hexagon">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p:nvPr/>
        </p:nvSpPr>
        <p:spPr>
          <a:xfrm>
            <a:off x="294005" y="2680970"/>
            <a:ext cx="795655" cy="690880"/>
          </a:xfrm>
          <a:prstGeom prst="hexagon">
            <a:avLst/>
          </a:prstGeom>
          <a:solidFill>
            <a:srgbClr val="9ADFBF"/>
          </a:solidFill>
          <a:ln w="22225" cap="rnd">
            <a:solidFill>
              <a:srgbClr val="2B2E4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a:off x="1118870" y="2988310"/>
            <a:ext cx="795655" cy="690880"/>
          </a:xfrm>
          <a:prstGeom prst="hexagon">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六边形 9"/>
          <p:cNvSpPr/>
          <p:nvPr/>
        </p:nvSpPr>
        <p:spPr>
          <a:xfrm>
            <a:off x="1786890" y="3610610"/>
            <a:ext cx="795655" cy="690880"/>
          </a:xfrm>
          <a:prstGeom prst="hexagon">
            <a:avLst/>
          </a:prstGeom>
          <a:solidFill>
            <a:srgbClr val="F7B8A9"/>
          </a:solidFill>
          <a:ln w="19050" cap="rnd">
            <a:solidFill>
              <a:srgbClr val="1D1F3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六边形 20"/>
          <p:cNvSpPr/>
          <p:nvPr/>
        </p:nvSpPr>
        <p:spPr>
          <a:xfrm>
            <a:off x="1715135" y="822960"/>
            <a:ext cx="795655" cy="690880"/>
          </a:xfrm>
          <a:prstGeom prst="hexagon">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六边形 28"/>
          <p:cNvSpPr/>
          <p:nvPr/>
        </p:nvSpPr>
        <p:spPr>
          <a:xfrm>
            <a:off x="2501265" y="479425"/>
            <a:ext cx="795655" cy="690880"/>
          </a:xfrm>
          <a:prstGeom prst="hexagon">
            <a:avLst/>
          </a:prstGeom>
          <a:solidFill>
            <a:srgbClr val="FFD699"/>
          </a:solidFill>
          <a:ln w="19050" cap="rnd">
            <a:solidFill>
              <a:srgbClr val="1D1F3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六边形 35"/>
          <p:cNvSpPr/>
          <p:nvPr/>
        </p:nvSpPr>
        <p:spPr>
          <a:xfrm>
            <a:off x="1118870" y="4217035"/>
            <a:ext cx="795655" cy="690880"/>
          </a:xfrm>
          <a:prstGeom prst="hexagon">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六边形 36"/>
          <p:cNvSpPr/>
          <p:nvPr/>
        </p:nvSpPr>
        <p:spPr>
          <a:xfrm>
            <a:off x="1971675" y="4485005"/>
            <a:ext cx="795655" cy="690880"/>
          </a:xfrm>
          <a:prstGeom prst="hexagon">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p:nvPr/>
        </p:nvCxnSpPr>
        <p:spPr>
          <a:xfrm>
            <a:off x="1350645" y="1923415"/>
            <a:ext cx="9525" cy="162560"/>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671955" y="1348105"/>
            <a:ext cx="114935" cy="76835"/>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2453005" y="984250"/>
            <a:ext cx="133985" cy="66675"/>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441450" y="2816225"/>
            <a:ext cx="9525" cy="162560"/>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791335" y="3571875"/>
            <a:ext cx="95885" cy="133985"/>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2108200" y="1513840"/>
            <a:ext cx="9525" cy="162560"/>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975360" y="2710815"/>
            <a:ext cx="153035" cy="105410"/>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2270760" y="4301490"/>
            <a:ext cx="9525" cy="162560"/>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1786890" y="4166235"/>
            <a:ext cx="100330" cy="135255"/>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1715135" y="2217420"/>
            <a:ext cx="133985" cy="66675"/>
          </a:xfrm>
          <a:prstGeom prst="line">
            <a:avLst/>
          </a:prstGeom>
          <a:ln w="22225" cap="rnd">
            <a:solidFill>
              <a:srgbClr val="DAC082"/>
            </a:solidFill>
            <a:roun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89355" y="499745"/>
            <a:ext cx="5253990" cy="706755"/>
            <a:chOff x="9330" y="4199"/>
            <a:chExt cx="8274" cy="1113"/>
          </a:xfrm>
        </p:grpSpPr>
        <p:sp>
          <p:nvSpPr>
            <p:cNvPr id="7" name="文本框 6"/>
            <p:cNvSpPr txBox="1"/>
            <p:nvPr/>
          </p:nvSpPr>
          <p:spPr>
            <a:xfrm>
              <a:off x="10545" y="4199"/>
              <a:ext cx="7059" cy="1113"/>
            </a:xfrm>
            <a:prstGeom prst="rect">
              <a:avLst/>
            </a:prstGeom>
            <a:noFill/>
          </p:spPr>
          <p:txBody>
            <a:bodyPr wrap="square" rtlCol="0">
              <a:spAutoFit/>
            </a:bodyPr>
            <a:lstStyle/>
            <a:p>
              <a:pPr algn="l">
                <a:buClrTx/>
                <a:buSzTx/>
                <a:buFontTx/>
              </a:pPr>
              <a:r>
                <a:rPr lang="zh-CN" altLang="zh-CN" sz="2800">
                  <a:solidFill>
                    <a:schemeClr val="bg1"/>
                  </a:solidFill>
                  <a:latin typeface="字魂联盟综艺体" panose="00000500000000000000" charset="-122"/>
                  <a:ea typeface="字魂联盟综艺体" panose="00000500000000000000" charset="-122"/>
                  <a:cs typeface="字魂联盟综艺体" panose="00000500000000000000" charset="-122"/>
                </a:rPr>
                <a:t>预制体</a:t>
              </a:r>
              <a:endParaRPr lang="zh-CN" altLang="zh-CN" sz="2800">
                <a:solidFill>
                  <a:schemeClr val="bg1"/>
                </a:solidFill>
                <a:latin typeface="字魂联盟综艺体" panose="00000500000000000000" charset="-122"/>
                <a:ea typeface="字魂联盟综艺体" panose="00000500000000000000" charset="-122"/>
                <a:cs typeface="字魂联盟综艺体" panose="00000500000000000000" charset="-122"/>
              </a:endParaRPr>
            </a:p>
            <a:p>
              <a:endParaRPr lang="zh-CN" altLang="en-US" sz="1200">
                <a:solidFill>
                  <a:schemeClr val="tx1">
                    <a:lumMod val="50000"/>
                    <a:lumOff val="50000"/>
                  </a:schemeClr>
                </a:solidFill>
                <a:sym typeface="+mn-ea"/>
              </a:endParaRPr>
            </a:p>
          </p:txBody>
        </p:sp>
        <p:sp>
          <p:nvSpPr>
            <p:cNvPr id="28" name="五边形 27"/>
            <p:cNvSpPr/>
            <p:nvPr/>
          </p:nvSpPr>
          <p:spPr>
            <a:xfrm>
              <a:off x="9330" y="4394"/>
              <a:ext cx="1050" cy="479"/>
            </a:xfrm>
            <a:prstGeom prst="homePlate">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62" y="4548"/>
              <a:ext cx="185" cy="17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63"/>
          <p:cNvPicPr>
            <a:picLocks noChangeAspect="1"/>
          </p:cNvPicPr>
          <p:nvPr>
            <p:custDataLst>
              <p:tags r:id="rId1"/>
            </p:custDataLst>
          </p:nvPr>
        </p:nvPicPr>
        <p:blipFill>
          <a:blip r:embed="rId2"/>
          <a:stretch>
            <a:fillRect/>
          </a:stretch>
        </p:blipFill>
        <p:spPr>
          <a:xfrm>
            <a:off x="1189355" y="3947160"/>
            <a:ext cx="4199890" cy="1418590"/>
          </a:xfrm>
          <a:prstGeom prst="rect">
            <a:avLst/>
          </a:prstGeom>
        </p:spPr>
      </p:pic>
      <p:pic>
        <p:nvPicPr>
          <p:cNvPr id="26" name="图片 5"/>
          <p:cNvPicPr>
            <a:picLocks noChangeAspect="1"/>
          </p:cNvPicPr>
          <p:nvPr>
            <p:custDataLst>
              <p:tags r:id="rId3"/>
            </p:custDataLst>
          </p:nvPr>
        </p:nvPicPr>
        <p:blipFill>
          <a:blip r:embed="rId4"/>
          <a:stretch>
            <a:fillRect/>
          </a:stretch>
        </p:blipFill>
        <p:spPr>
          <a:xfrm>
            <a:off x="1189355" y="1499870"/>
            <a:ext cx="3674110" cy="1875155"/>
          </a:xfrm>
          <a:prstGeom prst="rect">
            <a:avLst/>
          </a:prstGeom>
        </p:spPr>
      </p:pic>
      <p:sp>
        <p:nvSpPr>
          <p:cNvPr id="27" name="文本框 26"/>
          <p:cNvSpPr txBox="1"/>
          <p:nvPr/>
        </p:nvSpPr>
        <p:spPr>
          <a:xfrm>
            <a:off x="6096000" y="1588135"/>
            <a:ext cx="4598670" cy="3415030"/>
          </a:xfrm>
          <a:prstGeom prst="rect">
            <a:avLst/>
          </a:prstGeom>
          <a:noFill/>
        </p:spPr>
        <p:txBody>
          <a:bodyPr wrap="square" rtlCol="0">
            <a:spAutoFit/>
          </a:bodyPr>
          <a:p>
            <a:r>
              <a:rPr lang="zh-CN" altLang="en-US">
                <a:solidFill>
                  <a:schemeClr val="bg2"/>
                </a:solidFill>
              </a:rPr>
              <a:t>重复使用：预制体可以在游戏中被多次实例化，每个实例都会继承预制体的所有属性和行为。</a:t>
            </a:r>
            <a:endParaRPr lang="zh-CN" altLang="en-US">
              <a:solidFill>
                <a:schemeClr val="bg2"/>
              </a:solidFill>
            </a:endParaRPr>
          </a:p>
          <a:p>
            <a:endParaRPr lang="zh-CN" altLang="en-US">
              <a:solidFill>
                <a:schemeClr val="bg2"/>
              </a:solidFill>
            </a:endParaRPr>
          </a:p>
          <a:p>
            <a:r>
              <a:rPr lang="zh-CN" altLang="en-US">
                <a:solidFill>
                  <a:schemeClr val="bg2"/>
                </a:solidFill>
              </a:rPr>
              <a:t>统一管理：预制体的所有实例都会与原始的预制体保持连接，对预制体的修改将会同时应用到所有的实例上。</a:t>
            </a:r>
            <a:endParaRPr lang="zh-CN" altLang="en-US">
              <a:solidFill>
                <a:schemeClr val="bg2"/>
              </a:solidFill>
            </a:endParaRPr>
          </a:p>
          <a:p>
            <a:endParaRPr lang="zh-CN" altLang="en-US">
              <a:solidFill>
                <a:schemeClr val="bg2"/>
              </a:solidFill>
            </a:endParaRPr>
          </a:p>
          <a:p>
            <a:r>
              <a:rPr lang="zh-CN" altLang="en-US">
                <a:solidFill>
                  <a:schemeClr val="bg2"/>
                </a:solidFill>
              </a:rPr>
              <a:t>协同工作：预制体可以被保存为单独的文件，这意味着开发团队的成员可以同时工作在同一个场景的不同部分，然后将这些部分作为预制体合并起来。</a:t>
            </a:r>
            <a:endParaRPr lang="zh-CN" altLang="en-US">
              <a:solidFill>
                <a:schemeClr val="bg2"/>
              </a:solidFill>
            </a:endParaRPr>
          </a:p>
        </p:txBody>
      </p:sp>
    </p:spTree>
    <p:custDataLst>
      <p:tags r:id="rId5"/>
    </p:custData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607685" y="1640205"/>
            <a:ext cx="1530985" cy="1420495"/>
          </a:xfrm>
          <a:prstGeom prst="rect">
            <a:avLst/>
          </a:prstGeom>
          <a:noFill/>
          <a:ln w="34925" cap="rnd">
            <a:solidFill>
              <a:srgbClr val="FFD69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4879975" y="2145030"/>
            <a:ext cx="1577975" cy="1548765"/>
          </a:xfrm>
          <a:prstGeom prst="ellipse">
            <a:avLst/>
          </a:prstGeom>
          <a:noFill/>
          <a:ln w="28575" cap="sq">
            <a:solidFill>
              <a:srgbClr val="DAC082"/>
            </a:solidFill>
            <a:roun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607686" y="2145030"/>
            <a:ext cx="641350" cy="1198880"/>
          </a:xfrm>
          <a:prstGeom prst="rect">
            <a:avLst/>
          </a:prstGeom>
          <a:noFill/>
          <a:ln>
            <a:noFill/>
          </a:ln>
        </p:spPr>
        <p:txBody>
          <a:bodyPr wrap="none" rtlCol="0" anchor="t">
            <a:spAutoFit/>
          </a:bodyPr>
          <a:lstStyle/>
          <a:p>
            <a:pPr algn="ctr"/>
            <a:r>
              <a:rPr lang="en-US" altLang="zh-CN" sz="7200" b="1">
                <a:ln w="19050">
                  <a:solidFill>
                    <a:sysClr val="windowText" lastClr="000000"/>
                  </a:solidFill>
                  <a:prstDash val="solid"/>
                </a:ln>
                <a:solidFill>
                  <a:schemeClr val="bg1"/>
                </a:solidFill>
                <a:effectLst>
                  <a:outerShdw dist="38100" dir="2700000" algn="bl" rotWithShape="0">
                    <a:schemeClr val="accent5"/>
                  </a:outerShdw>
                </a:effectLst>
                <a:latin typeface="汉仪中黑简" panose="02010600000101010101" charset="-122"/>
                <a:ea typeface="汉仪中黑简" panose="02010600000101010101" charset="-122"/>
              </a:rPr>
              <a:t>3</a:t>
            </a:r>
            <a:endParaRPr lang="en-US" altLang="zh-CN" sz="7200" b="1">
              <a:ln w="19050">
                <a:solidFill>
                  <a:sysClr val="windowText" lastClr="000000"/>
                </a:solidFill>
                <a:prstDash val="solid"/>
              </a:ln>
              <a:solidFill>
                <a:schemeClr val="bg1"/>
              </a:solidFill>
              <a:effectLst>
                <a:outerShdw dist="38100" dir="2700000" algn="bl" rotWithShape="0">
                  <a:schemeClr val="accent5"/>
                </a:outerShdw>
              </a:effectLst>
              <a:latin typeface="汉仪中黑简" panose="02010600000101010101" charset="-122"/>
              <a:ea typeface="汉仪中黑简" panose="02010600000101010101" charset="-122"/>
            </a:endParaRPr>
          </a:p>
        </p:txBody>
      </p:sp>
      <p:sp>
        <p:nvSpPr>
          <p:cNvPr id="9" name="文本框 8"/>
          <p:cNvSpPr txBox="1"/>
          <p:nvPr/>
        </p:nvSpPr>
        <p:spPr>
          <a:xfrm>
            <a:off x="4007803" y="3936414"/>
            <a:ext cx="4482465" cy="646331"/>
          </a:xfrm>
          <a:prstGeom prst="rect">
            <a:avLst/>
          </a:prstGeom>
          <a:noFill/>
        </p:spPr>
        <p:txBody>
          <a:bodyPr wrap="square" rtlCol="0">
            <a:spAutoFit/>
          </a:bodyPr>
          <a:lstStyle/>
          <a:p>
            <a:pPr algn="ctr">
              <a:buClrTx/>
              <a:buSzTx/>
              <a:buFontTx/>
            </a:pPr>
            <a:r>
              <a:rPr lang="zh-CN" altLang="en-US" sz="3600" dirty="0">
                <a:solidFill>
                  <a:schemeClr val="bg1"/>
                </a:solidFill>
                <a:latin typeface="字魂联盟综艺体" panose="00000500000000000000" charset="-122"/>
                <a:ea typeface="字魂联盟综艺体" panose="00000500000000000000" charset="-122"/>
                <a:cs typeface="字魂联盟综艺体" panose="00000500000000000000" charset="-122"/>
              </a:rPr>
              <a:t>实际演示</a:t>
            </a:r>
            <a:endParaRPr lang="zh-CN" altLang="en-US" sz="1200" dirty="0">
              <a:solidFill>
                <a:schemeClr val="tx1">
                  <a:lumMod val="50000"/>
                  <a:lumOff val="50000"/>
                </a:schemeClr>
              </a:solidFill>
              <a:sym typeface="+mn-ea"/>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607685" y="1640205"/>
            <a:ext cx="1530985" cy="1420495"/>
          </a:xfrm>
          <a:prstGeom prst="rect">
            <a:avLst/>
          </a:prstGeom>
          <a:noFill/>
          <a:ln w="34925" cap="rnd">
            <a:solidFill>
              <a:srgbClr val="FFD69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4879975" y="2145030"/>
            <a:ext cx="1577975" cy="1548765"/>
          </a:xfrm>
          <a:prstGeom prst="ellipse">
            <a:avLst/>
          </a:prstGeom>
          <a:noFill/>
          <a:ln w="28575" cap="sq">
            <a:solidFill>
              <a:srgbClr val="DAC082"/>
            </a:solidFill>
            <a:roun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607686" y="2145030"/>
            <a:ext cx="641350" cy="1198880"/>
          </a:xfrm>
          <a:prstGeom prst="rect">
            <a:avLst/>
          </a:prstGeom>
          <a:noFill/>
          <a:ln>
            <a:noFill/>
          </a:ln>
        </p:spPr>
        <p:txBody>
          <a:bodyPr wrap="none" rtlCol="0" anchor="t">
            <a:spAutoFit/>
          </a:bodyPr>
          <a:lstStyle/>
          <a:p>
            <a:pPr algn="ctr"/>
            <a:r>
              <a:rPr lang="en-US" altLang="zh-CN" sz="7200" b="1">
                <a:ln w="19050">
                  <a:solidFill>
                    <a:sysClr val="windowText" lastClr="000000"/>
                  </a:solidFill>
                  <a:prstDash val="solid"/>
                </a:ln>
                <a:solidFill>
                  <a:schemeClr val="bg1"/>
                </a:solidFill>
                <a:effectLst>
                  <a:outerShdw dist="38100" dir="2700000" algn="bl" rotWithShape="0">
                    <a:schemeClr val="accent5"/>
                  </a:outerShdw>
                </a:effectLst>
                <a:latin typeface="汉仪中黑简" panose="02010600000101010101" charset="-122"/>
                <a:ea typeface="汉仪中黑简" panose="02010600000101010101" charset="-122"/>
              </a:rPr>
              <a:t>4</a:t>
            </a:r>
            <a:endParaRPr lang="en-US" altLang="zh-CN" sz="7200" b="1">
              <a:ln w="19050">
                <a:solidFill>
                  <a:sysClr val="windowText" lastClr="000000"/>
                </a:solidFill>
                <a:prstDash val="solid"/>
              </a:ln>
              <a:solidFill>
                <a:schemeClr val="bg1"/>
              </a:solidFill>
              <a:effectLst>
                <a:outerShdw dist="38100" dir="2700000" algn="bl" rotWithShape="0">
                  <a:schemeClr val="accent5"/>
                </a:outerShdw>
              </a:effectLst>
              <a:latin typeface="汉仪中黑简" panose="02010600000101010101" charset="-122"/>
              <a:ea typeface="汉仪中黑简" panose="02010600000101010101" charset="-122"/>
            </a:endParaRPr>
          </a:p>
        </p:txBody>
      </p:sp>
      <p:sp>
        <p:nvSpPr>
          <p:cNvPr id="9" name="文本框 8"/>
          <p:cNvSpPr txBox="1"/>
          <p:nvPr/>
        </p:nvSpPr>
        <p:spPr>
          <a:xfrm>
            <a:off x="4879975" y="3971925"/>
            <a:ext cx="2872105" cy="646331"/>
          </a:xfrm>
          <a:prstGeom prst="rect">
            <a:avLst/>
          </a:prstGeom>
          <a:noFill/>
        </p:spPr>
        <p:txBody>
          <a:bodyPr wrap="square" rtlCol="0">
            <a:spAutoFit/>
          </a:bodyPr>
          <a:lstStyle/>
          <a:p>
            <a:pPr algn="l">
              <a:buClrTx/>
              <a:buSzTx/>
              <a:buFontTx/>
            </a:pPr>
            <a:r>
              <a:rPr lang="zh-CN" altLang="en-US" sz="3600" dirty="0">
                <a:solidFill>
                  <a:schemeClr val="bg1"/>
                </a:solidFill>
                <a:latin typeface="字魂联盟综艺体" panose="00000500000000000000" charset="-122"/>
                <a:ea typeface="字魂联盟综艺体" panose="00000500000000000000" charset="-122"/>
                <a:cs typeface="字魂联盟综艺体" panose="00000500000000000000" charset="-122"/>
                <a:sym typeface="+mn-ea"/>
              </a:rPr>
              <a:t>回顾及总结</a:t>
            </a:r>
            <a:endParaRPr lang="zh-CN" altLang="en-US" sz="1200" dirty="0">
              <a:solidFill>
                <a:schemeClr val="tx1">
                  <a:lumMod val="50000"/>
                  <a:lumOff val="50000"/>
                </a:schemeClr>
              </a:solidFill>
              <a:sym typeface="+mn-ea"/>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13155" y="499745"/>
            <a:ext cx="5253990" cy="523240"/>
            <a:chOff x="9330" y="5787"/>
            <a:chExt cx="8274" cy="824"/>
          </a:xfrm>
        </p:grpSpPr>
        <p:sp>
          <p:nvSpPr>
            <p:cNvPr id="9" name="文本框 8"/>
            <p:cNvSpPr txBox="1"/>
            <p:nvPr/>
          </p:nvSpPr>
          <p:spPr>
            <a:xfrm>
              <a:off x="10545" y="5787"/>
              <a:ext cx="7059" cy="824"/>
            </a:xfrm>
            <a:prstGeom prst="rect">
              <a:avLst/>
            </a:prstGeom>
            <a:noFill/>
          </p:spPr>
          <p:txBody>
            <a:bodyPr wrap="square" rtlCol="0">
              <a:spAutoFit/>
            </a:bodyPr>
            <a:lstStyle/>
            <a:p>
              <a:pPr algn="l">
                <a:buClrTx/>
                <a:buSzTx/>
                <a:buFontTx/>
              </a:pPr>
              <a:r>
                <a:rPr lang="zh-CN" altLang="en-US" sz="2800" dirty="0">
                  <a:solidFill>
                    <a:schemeClr val="bg1"/>
                  </a:solidFill>
                  <a:latin typeface="字魂联盟综艺体" panose="00000500000000000000" charset="-122"/>
                  <a:ea typeface="字魂联盟综艺体" panose="00000500000000000000" charset="-122"/>
                  <a:cs typeface="字魂联盟综艺体" panose="00000500000000000000" charset="-122"/>
                </a:rPr>
                <a:t>回顾</a:t>
              </a:r>
              <a:endParaRPr lang="zh-CN" altLang="en-US" sz="1200" dirty="0">
                <a:solidFill>
                  <a:schemeClr val="tx1">
                    <a:lumMod val="50000"/>
                    <a:lumOff val="50000"/>
                  </a:schemeClr>
                </a:solidFill>
                <a:sym typeface="+mn-ea"/>
              </a:endParaRPr>
            </a:p>
          </p:txBody>
        </p:sp>
        <p:sp>
          <p:nvSpPr>
            <p:cNvPr id="29" name="五边形 28"/>
            <p:cNvSpPr/>
            <p:nvPr/>
          </p:nvSpPr>
          <p:spPr>
            <a:xfrm>
              <a:off x="9330" y="6000"/>
              <a:ext cx="1050" cy="479"/>
            </a:xfrm>
            <a:prstGeom prst="homePlate">
              <a:avLst/>
            </a:prstGeom>
            <a:noFill/>
            <a:ln>
              <a:solidFill>
                <a:schemeClr val="accent4">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994" y="6154"/>
              <a:ext cx="185" cy="17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521" name="TextBox 13"/>
          <p:cNvSpPr txBox="1"/>
          <p:nvPr/>
        </p:nvSpPr>
        <p:spPr>
          <a:xfrm>
            <a:off x="5277960" y="2413635"/>
            <a:ext cx="1373188" cy="861774"/>
          </a:xfrm>
          <a:prstGeom prst="rect">
            <a:avLst/>
          </a:prstGeom>
          <a:noFill/>
          <a:ln w="9525">
            <a:noFill/>
          </a:ln>
        </p:spPr>
        <p:txBody>
          <a:bodyPr lIns="0" tIns="0" rIns="0" bIns="0">
            <a:spAutoFit/>
          </a:bodyPr>
          <a:lstStyle/>
          <a:p>
            <a:pPr algn="ctr" defTabSz="1216025" eaLnBrk="1" hangingPunct="1">
              <a:spcBef>
                <a:spcPct val="20000"/>
              </a:spcBef>
            </a:pPr>
            <a:r>
              <a:rPr lang="zh-CN" altLang="en-US" sz="2800" b="1" dirty="0">
                <a:solidFill>
                  <a:schemeClr val="bg1"/>
                </a:solidFill>
                <a:latin typeface="汉仪中黑简" panose="02010600000101010101" charset="-122"/>
                <a:ea typeface="汉仪中黑简" panose="02010600000101010101" charset="-122"/>
                <a:sym typeface="Arial" panose="020B0604020202020204" pitchFamily="34" charset="0"/>
              </a:rPr>
              <a:t>未实现原因</a:t>
            </a:r>
            <a:endParaRPr lang="zh-CN" altLang="en-US" sz="2800" b="1" dirty="0">
              <a:solidFill>
                <a:schemeClr val="bg1"/>
              </a:solidFill>
              <a:latin typeface="汉仪中黑简" panose="02010600000101010101" charset="-122"/>
              <a:ea typeface="汉仪中黑简" panose="02010600000101010101" charset="-122"/>
              <a:sym typeface="Arial" panose="020B0604020202020204" pitchFamily="34" charset="0"/>
            </a:endParaRPr>
          </a:p>
        </p:txBody>
      </p:sp>
      <p:sp>
        <p:nvSpPr>
          <p:cNvPr id="5" name="流程图: 显示 4"/>
          <p:cNvSpPr/>
          <p:nvPr/>
        </p:nvSpPr>
        <p:spPr>
          <a:xfrm>
            <a:off x="7532370" y="2184400"/>
            <a:ext cx="2166620" cy="1169670"/>
          </a:xfrm>
          <a:prstGeom prst="flowChartDisplay">
            <a:avLst/>
          </a:prstGeom>
          <a:noFill/>
          <a:ln>
            <a:solidFill>
              <a:srgbClr val="FFD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显示 5"/>
          <p:cNvSpPr/>
          <p:nvPr/>
        </p:nvSpPr>
        <p:spPr>
          <a:xfrm flipH="1">
            <a:off x="2317750" y="2185035"/>
            <a:ext cx="2166620" cy="1169670"/>
          </a:xfrm>
          <a:prstGeom prst="flowChartDisplay">
            <a:avLst/>
          </a:prstGeom>
          <a:noFill/>
          <a:ln>
            <a:solidFill>
              <a:srgbClr val="9EB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192712" y="2036127"/>
            <a:ext cx="1543685" cy="1466215"/>
          </a:xfrm>
          <a:prstGeom prst="ellipse">
            <a:avLst/>
          </a:prstGeom>
          <a:noFill/>
          <a:ln>
            <a:solidFill>
              <a:srgbClr val="9A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3"/>
          <p:cNvSpPr txBox="1"/>
          <p:nvPr/>
        </p:nvSpPr>
        <p:spPr>
          <a:xfrm>
            <a:off x="2540636" y="2553612"/>
            <a:ext cx="1682113" cy="430887"/>
          </a:xfrm>
          <a:prstGeom prst="rect">
            <a:avLst/>
          </a:prstGeom>
          <a:noFill/>
          <a:ln w="9525">
            <a:noFill/>
          </a:ln>
        </p:spPr>
        <p:txBody>
          <a:bodyPr wrap="square" lIns="0" tIns="0" rIns="0" bIns="0">
            <a:spAutoFit/>
          </a:bodyPr>
          <a:lstStyle/>
          <a:p>
            <a:pPr algn="ctr" defTabSz="1216025" eaLnBrk="1" hangingPunct="1">
              <a:spcBef>
                <a:spcPct val="20000"/>
              </a:spcBef>
            </a:pPr>
            <a:r>
              <a:rPr lang="zh-CN" altLang="en-US" sz="2800" b="1" dirty="0">
                <a:solidFill>
                  <a:schemeClr val="bg1"/>
                </a:solidFill>
                <a:latin typeface="汉仪中黑简" panose="02010600000101010101" charset="-122"/>
                <a:ea typeface="汉仪中黑简" panose="02010600000101010101" charset="-122"/>
                <a:sym typeface="Arial" panose="020B0604020202020204" pitchFamily="34" charset="0"/>
              </a:rPr>
              <a:t>开发技术</a:t>
            </a:r>
            <a:endParaRPr lang="zh-CN" altLang="en-US" sz="2800" b="1" dirty="0">
              <a:solidFill>
                <a:schemeClr val="bg1"/>
              </a:solidFill>
              <a:latin typeface="汉仪中黑简" panose="02010600000101010101" charset="-122"/>
              <a:ea typeface="汉仪中黑简" panose="02010600000101010101" charset="-122"/>
              <a:sym typeface="Arial" panose="020B0604020202020204" pitchFamily="34" charset="0"/>
            </a:endParaRPr>
          </a:p>
        </p:txBody>
      </p:sp>
      <p:sp>
        <p:nvSpPr>
          <p:cNvPr id="26" name="TextBox 13"/>
          <p:cNvSpPr txBox="1"/>
          <p:nvPr/>
        </p:nvSpPr>
        <p:spPr>
          <a:xfrm>
            <a:off x="7843838" y="2552283"/>
            <a:ext cx="1543683" cy="430887"/>
          </a:xfrm>
          <a:prstGeom prst="rect">
            <a:avLst/>
          </a:prstGeom>
          <a:noFill/>
          <a:ln w="9525">
            <a:noFill/>
          </a:ln>
        </p:spPr>
        <p:txBody>
          <a:bodyPr wrap="square" lIns="0" tIns="0" rIns="0" bIns="0">
            <a:spAutoFit/>
          </a:bodyPr>
          <a:lstStyle/>
          <a:p>
            <a:pPr algn="ctr" defTabSz="1216025" eaLnBrk="1" hangingPunct="1">
              <a:spcBef>
                <a:spcPct val="20000"/>
              </a:spcBef>
            </a:pPr>
            <a:r>
              <a:rPr lang="zh-CN" altLang="en-US" sz="2800" b="1" dirty="0">
                <a:solidFill>
                  <a:schemeClr val="bg1"/>
                </a:solidFill>
                <a:latin typeface="汉仪中黑简" panose="02010600000101010101" charset="-122"/>
                <a:ea typeface="汉仪中黑简" panose="02010600000101010101" charset="-122"/>
                <a:sym typeface="Arial" panose="020B0604020202020204" pitchFamily="34" charset="0"/>
              </a:rPr>
              <a:t>版本管理</a:t>
            </a:r>
            <a:endParaRPr lang="zh-CN" altLang="en-US" sz="2800" b="1" dirty="0">
              <a:solidFill>
                <a:schemeClr val="bg1"/>
              </a:solidFill>
              <a:latin typeface="汉仪中黑简" panose="02010600000101010101" charset="-122"/>
              <a:ea typeface="汉仪中黑简" panose="02010600000101010101" charset="-122"/>
              <a:sym typeface="Arial" panose="020B0604020202020204" pitchFamily="34" charset="0"/>
            </a:endParaRPr>
          </a:p>
        </p:txBody>
      </p:sp>
      <p:sp>
        <p:nvSpPr>
          <p:cNvPr id="6157" name="矩形 13"/>
          <p:cNvSpPr/>
          <p:nvPr/>
        </p:nvSpPr>
        <p:spPr>
          <a:xfrm>
            <a:off x="2075180" y="3774440"/>
            <a:ext cx="2651125" cy="930576"/>
          </a:xfrm>
          <a:prstGeom prst="rect">
            <a:avLst/>
          </a:prstGeom>
          <a:noFill/>
          <a:ln w="9525">
            <a:noFill/>
          </a:ln>
        </p:spPr>
        <p:txBody>
          <a:bodyPr wrap="square" lIns="0" tIns="0" rIns="0" bIns="0">
            <a:spAutoFit/>
          </a:bodyPr>
          <a:lstStyle/>
          <a:p>
            <a:pPr defTabSz="1216025" eaLnBrk="1" hangingPunct="1">
              <a:lnSpc>
                <a:spcPct val="150000"/>
              </a:lnSpc>
              <a:spcBef>
                <a:spcPct val="20000"/>
              </a:spcBef>
            </a:pPr>
            <a:r>
              <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rPr>
              <a:t>组内成员能力有限，未能在有限时间内完全掌握所有开发需要知识。</a:t>
            </a:r>
            <a:endPar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endParaRPr>
          </a:p>
        </p:txBody>
      </p:sp>
      <p:sp>
        <p:nvSpPr>
          <p:cNvPr id="27" name="矩形 13"/>
          <p:cNvSpPr/>
          <p:nvPr/>
        </p:nvSpPr>
        <p:spPr>
          <a:xfrm>
            <a:off x="7385685" y="3774440"/>
            <a:ext cx="2651125" cy="930576"/>
          </a:xfrm>
          <a:prstGeom prst="rect">
            <a:avLst/>
          </a:prstGeom>
          <a:noFill/>
          <a:ln w="9525">
            <a:noFill/>
          </a:ln>
        </p:spPr>
        <p:txBody>
          <a:bodyPr wrap="square" lIns="0" tIns="0" rIns="0" bIns="0">
            <a:spAutoFit/>
          </a:bodyPr>
          <a:lstStyle/>
          <a:p>
            <a:pPr defTabSz="1216025" eaLnBrk="1" hangingPunct="1">
              <a:lnSpc>
                <a:spcPct val="150000"/>
              </a:lnSpc>
              <a:spcBef>
                <a:spcPct val="20000"/>
              </a:spcBef>
            </a:pPr>
            <a:r>
              <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rPr>
              <a:t>组内成员在使用</a:t>
            </a:r>
            <a:r>
              <a:rPr lang="en-US" altLang="zh-CN" sz="1400" dirty="0">
                <a:solidFill>
                  <a:schemeClr val="bg2"/>
                </a:solidFill>
                <a:latin typeface="汉仪中黑简" panose="02010600000101010101" charset="-122"/>
                <a:ea typeface="汉仪中黑简" panose="02010600000101010101" charset="-122"/>
                <a:sym typeface="Arial" panose="020B0604020202020204" pitchFamily="34" charset="0"/>
              </a:rPr>
              <a:t>GitHub</a:t>
            </a:r>
            <a:r>
              <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rPr>
              <a:t>时版本管理失误，导致进度回退，开发时间缩短。</a:t>
            </a:r>
            <a:endPar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521"/>
                                        </p:tgtEl>
                                        <p:attrNameLst>
                                          <p:attrName>style.visibility</p:attrName>
                                        </p:attrNameLst>
                                      </p:cBhvr>
                                      <p:to>
                                        <p:strVal val="visible"/>
                                      </p:to>
                                    </p:set>
                                    <p:animEffect transition="in" filter="wipe(left)">
                                      <p:cBhvr>
                                        <p:cTn id="7" dur="500"/>
                                        <p:tgtEl>
                                          <p:spTgt spid="215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1" grpId="0"/>
      <p:bldP spid="21"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51255" y="499745"/>
            <a:ext cx="5253990" cy="523240"/>
            <a:chOff x="9330" y="5787"/>
            <a:chExt cx="8274" cy="824"/>
          </a:xfrm>
        </p:grpSpPr>
        <p:sp>
          <p:nvSpPr>
            <p:cNvPr id="9" name="文本框 8"/>
            <p:cNvSpPr txBox="1"/>
            <p:nvPr/>
          </p:nvSpPr>
          <p:spPr>
            <a:xfrm>
              <a:off x="10545" y="5787"/>
              <a:ext cx="7059" cy="824"/>
            </a:xfrm>
            <a:prstGeom prst="rect">
              <a:avLst/>
            </a:prstGeom>
            <a:noFill/>
          </p:spPr>
          <p:txBody>
            <a:bodyPr wrap="square" rtlCol="0">
              <a:spAutoFit/>
            </a:bodyPr>
            <a:lstStyle/>
            <a:p>
              <a:pPr algn="l">
                <a:buClrTx/>
                <a:buSzTx/>
                <a:buFontTx/>
              </a:pPr>
              <a:r>
                <a:rPr lang="zh-CN" altLang="en-US" sz="2800" dirty="0">
                  <a:solidFill>
                    <a:schemeClr val="bg1"/>
                  </a:solidFill>
                  <a:latin typeface="字魂联盟综艺体" panose="00000500000000000000" charset="-122"/>
                  <a:ea typeface="字魂联盟综艺体" panose="00000500000000000000" charset="-122"/>
                  <a:cs typeface="字魂联盟综艺体" panose="00000500000000000000" charset="-122"/>
                </a:rPr>
                <a:t>总结</a:t>
              </a:r>
              <a:endParaRPr lang="zh-CN" altLang="en-US" sz="1200" dirty="0">
                <a:solidFill>
                  <a:schemeClr val="tx1">
                    <a:lumMod val="50000"/>
                    <a:lumOff val="50000"/>
                  </a:schemeClr>
                </a:solidFill>
                <a:sym typeface="+mn-ea"/>
              </a:endParaRPr>
            </a:p>
          </p:txBody>
        </p:sp>
        <p:sp>
          <p:nvSpPr>
            <p:cNvPr id="29" name="五边形 28"/>
            <p:cNvSpPr/>
            <p:nvPr/>
          </p:nvSpPr>
          <p:spPr>
            <a:xfrm>
              <a:off x="9330" y="6000"/>
              <a:ext cx="1050" cy="479"/>
            </a:xfrm>
            <a:prstGeom prst="homePlate">
              <a:avLst/>
            </a:prstGeom>
            <a:noFill/>
            <a:ln>
              <a:solidFill>
                <a:schemeClr val="accent4">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9994" y="6154"/>
              <a:ext cx="185" cy="17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721" name="Text Box 25"/>
          <p:cNvSpPr txBox="1"/>
          <p:nvPr/>
        </p:nvSpPr>
        <p:spPr>
          <a:xfrm>
            <a:off x="1146175" y="1664970"/>
            <a:ext cx="3149600" cy="460375"/>
          </a:xfrm>
          <a:prstGeom prst="rect">
            <a:avLst/>
          </a:prstGeom>
          <a:noFill/>
          <a:ln w="9525">
            <a:noFill/>
          </a:ln>
        </p:spPr>
        <p:txBody>
          <a:bodyPr anchor="t">
            <a:spAutoFit/>
          </a:bodyPr>
          <a:lstStyle/>
          <a:p>
            <a:pPr eaLnBrk="0" hangingPunct="0">
              <a:buFont typeface="Arial" panose="020B0604020202020204" pitchFamily="34" charset="0"/>
              <a:buNone/>
            </a:pPr>
            <a:r>
              <a:rPr lang="zh-CN" altLang="en-US" sz="2400" b="1" dirty="0">
                <a:solidFill>
                  <a:schemeClr val="bg1"/>
                </a:solidFill>
                <a:latin typeface="汉仪中黑简" panose="02010600000101010101" charset="-122"/>
                <a:ea typeface="汉仪中黑简" panose="02010600000101010101" charset="-122"/>
              </a:rPr>
              <a:t>本学期课程学习</a:t>
            </a:r>
            <a:r>
              <a:rPr lang="zh-CN" altLang="en-US" sz="2400" b="1" dirty="0">
                <a:solidFill>
                  <a:schemeClr val="bg1"/>
                </a:solidFill>
                <a:latin typeface="汉仪中黑简" panose="02010600000101010101" charset="-122"/>
                <a:ea typeface="汉仪中黑简" panose="02010600000101010101" charset="-122"/>
              </a:rPr>
              <a:t>回顾</a:t>
            </a:r>
            <a:endParaRPr lang="zh-CN" altLang="en-US" sz="2400" b="1" dirty="0">
              <a:solidFill>
                <a:schemeClr val="bg1"/>
              </a:solidFill>
              <a:latin typeface="汉仪中黑简" panose="02010600000101010101" charset="-122"/>
              <a:ea typeface="汉仪中黑简" panose="02010600000101010101" charset="-122"/>
            </a:endParaRPr>
          </a:p>
        </p:txBody>
      </p:sp>
      <p:sp>
        <p:nvSpPr>
          <p:cNvPr id="29723" name="Text Box 27"/>
          <p:cNvSpPr txBox="1"/>
          <p:nvPr/>
        </p:nvSpPr>
        <p:spPr>
          <a:xfrm>
            <a:off x="1131888" y="2150745"/>
            <a:ext cx="6481762" cy="337185"/>
          </a:xfrm>
          <a:prstGeom prst="rect">
            <a:avLst/>
          </a:prstGeom>
          <a:noFill/>
          <a:ln w="9525">
            <a:noFill/>
          </a:ln>
        </p:spPr>
        <p:txBody>
          <a:bodyPr anchor="t">
            <a:spAutoFit/>
          </a:bodyPr>
          <a:lstStyle/>
          <a:p>
            <a:pPr eaLnBrk="0" hangingPunct="0">
              <a:buFont typeface="Arial" panose="020B0604020202020204" pitchFamily="34" charset="0"/>
              <a:buNone/>
            </a:pPr>
            <a:r>
              <a:rPr lang="zh-CN" altLang="en-US" sz="1600" i="1" dirty="0">
                <a:solidFill>
                  <a:schemeClr val="bg1"/>
                </a:solidFill>
                <a:latin typeface="汉仪中黑简" panose="02010600000101010101" charset="-122"/>
                <a:ea typeface="汉仪中黑简" panose="02010600000101010101" charset="-122"/>
              </a:rPr>
              <a:t>痛并快乐着的开发</a:t>
            </a:r>
            <a:r>
              <a:rPr lang="zh-CN" altLang="en-US" sz="1600" i="1" dirty="0">
                <a:solidFill>
                  <a:schemeClr val="bg1"/>
                </a:solidFill>
                <a:latin typeface="汉仪中黑简" panose="02010600000101010101" charset="-122"/>
                <a:ea typeface="汉仪中黑简" panose="02010600000101010101" charset="-122"/>
              </a:rPr>
              <a:t>过程</a:t>
            </a:r>
            <a:endParaRPr lang="zh-CN" altLang="en-US" sz="1600" i="1" dirty="0">
              <a:solidFill>
                <a:schemeClr val="bg1"/>
              </a:solidFill>
              <a:latin typeface="汉仪中黑简" panose="02010600000101010101" charset="-122"/>
              <a:ea typeface="汉仪中黑简" panose="02010600000101010101" charset="-122"/>
            </a:endParaRPr>
          </a:p>
        </p:txBody>
      </p:sp>
      <p:sp>
        <p:nvSpPr>
          <p:cNvPr id="21" name="直角上箭头 20"/>
          <p:cNvSpPr/>
          <p:nvPr/>
        </p:nvSpPr>
        <p:spPr>
          <a:xfrm>
            <a:off x="9116060" y="2374900"/>
            <a:ext cx="2315845" cy="2386330"/>
          </a:xfrm>
          <a:prstGeom prst="bentUpArrow">
            <a:avLst/>
          </a:prstGeom>
          <a:noFill/>
          <a:ln>
            <a:solidFill>
              <a:srgbClr val="F7B8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过程 25"/>
          <p:cNvSpPr/>
          <p:nvPr/>
        </p:nvSpPr>
        <p:spPr>
          <a:xfrm>
            <a:off x="1398905" y="3705860"/>
            <a:ext cx="2367280" cy="1390015"/>
          </a:xfrm>
          <a:prstGeom prst="flowChartProcess">
            <a:avLst/>
          </a:prstGeom>
          <a:noFill/>
          <a:ln>
            <a:solidFill>
              <a:srgbClr val="9A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过程 26"/>
          <p:cNvSpPr/>
          <p:nvPr/>
        </p:nvSpPr>
        <p:spPr>
          <a:xfrm>
            <a:off x="4037965" y="3705860"/>
            <a:ext cx="2367280" cy="1390015"/>
          </a:xfrm>
          <a:prstGeom prst="flowChartProcess">
            <a:avLst/>
          </a:prstGeom>
          <a:noFill/>
          <a:ln>
            <a:solidFill>
              <a:srgbClr val="FFD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流程图: 过程 27"/>
          <p:cNvSpPr/>
          <p:nvPr/>
        </p:nvSpPr>
        <p:spPr>
          <a:xfrm>
            <a:off x="6621780" y="3705860"/>
            <a:ext cx="2367280" cy="1390015"/>
          </a:xfrm>
          <a:prstGeom prst="flowChartProcess">
            <a:avLst/>
          </a:prstGeom>
          <a:noFill/>
          <a:ln>
            <a:solidFill>
              <a:srgbClr val="9EB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99" name="Text Box 10"/>
          <p:cNvSpPr txBox="1">
            <a:spLocks noChangeArrowheads="1"/>
          </p:cNvSpPr>
          <p:nvPr/>
        </p:nvSpPr>
        <p:spPr bwMode="auto">
          <a:xfrm>
            <a:off x="1818005" y="4176973"/>
            <a:ext cx="1527412" cy="461665"/>
          </a:xfrm>
          <a:prstGeom prst="rect">
            <a:avLst/>
          </a:prstGeom>
          <a:solidFill>
            <a:srgbClr val="9ADFB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charset="0"/>
              </a:defRPr>
            </a:lvl1pPr>
            <a:lvl2pPr marL="742950" indent="-285750">
              <a:buFont typeface="Arial" panose="020B0604020202020204" pitchFamily="34" charset="0"/>
              <a:defRPr>
                <a:solidFill>
                  <a:schemeClr val="tx1"/>
                </a:solidFill>
                <a:latin typeface="Calibri" panose="020F0502020204030204" charset="0"/>
              </a:defRPr>
            </a:lvl2pPr>
            <a:lvl3pPr marL="1143000" indent="-228600">
              <a:buFont typeface="Arial" panose="020B0604020202020204" pitchFamily="34" charset="0"/>
              <a:defRPr>
                <a:solidFill>
                  <a:schemeClr val="tx1"/>
                </a:solidFill>
                <a:latin typeface="Calibri" panose="020F0502020204030204" charset="0"/>
              </a:defRPr>
            </a:lvl3pPr>
            <a:lvl4pPr marL="1600200" indent="-228600">
              <a:buFont typeface="Arial" panose="020B0604020202020204" pitchFamily="34" charset="0"/>
              <a:defRPr>
                <a:solidFill>
                  <a:schemeClr val="tx1"/>
                </a:solidFill>
                <a:latin typeface="Calibri" panose="020F0502020204030204" charset="0"/>
              </a:defRPr>
            </a:lvl4pPr>
            <a:lvl5pPr marL="2057400" indent="-228600">
              <a:buFont typeface="Arial" panose="020B0604020202020204" pitchFamily="34" charset="0"/>
              <a:defRPr>
                <a:solidFill>
                  <a:schemeClr val="tx1"/>
                </a:solidFill>
                <a:latin typeface="Calibri" panose="020F050202020403020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9pPr>
          </a:lstStyle>
          <a:p>
            <a:pPr fontAlgn="base"/>
            <a:r>
              <a:rPr lang="zh-CN" altLang="en-US" sz="2400" b="1" strike="noStrike" noProof="1">
                <a:solidFill>
                  <a:schemeClr val="bg1"/>
                </a:solidFill>
                <a:latin typeface="汉仪中黑简" panose="02010600000101010101" charset="-122"/>
                <a:ea typeface="汉仪中黑简" panose="02010600000101010101" charset="-122"/>
                <a:cs typeface="+mn-cs"/>
              </a:rPr>
              <a:t>开发流程</a:t>
            </a:r>
            <a:endParaRPr lang="zh-CN" altLang="en-US" sz="2400" b="1" strike="noStrike" noProof="1">
              <a:solidFill>
                <a:schemeClr val="bg1"/>
              </a:solidFill>
              <a:latin typeface="汉仪中黑简" panose="02010600000101010101" charset="-122"/>
              <a:ea typeface="汉仪中黑简" panose="02010600000101010101" charset="-122"/>
            </a:endParaRPr>
          </a:p>
        </p:txBody>
      </p:sp>
      <p:sp>
        <p:nvSpPr>
          <p:cNvPr id="30" name="Text Box 10"/>
          <p:cNvSpPr txBox="1">
            <a:spLocks noChangeArrowheads="1"/>
          </p:cNvSpPr>
          <p:nvPr/>
        </p:nvSpPr>
        <p:spPr bwMode="auto">
          <a:xfrm>
            <a:off x="4485521" y="4172585"/>
            <a:ext cx="1472167" cy="461665"/>
          </a:xfrm>
          <a:prstGeom prst="rect">
            <a:avLst/>
          </a:prstGeom>
          <a:solidFill>
            <a:srgbClr val="FFD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charset="0"/>
              </a:defRPr>
            </a:lvl1pPr>
            <a:lvl2pPr marL="742950" indent="-285750">
              <a:buFont typeface="Arial" panose="020B0604020202020204" pitchFamily="34" charset="0"/>
              <a:defRPr>
                <a:solidFill>
                  <a:schemeClr val="tx1"/>
                </a:solidFill>
                <a:latin typeface="Calibri" panose="020F0502020204030204" charset="0"/>
              </a:defRPr>
            </a:lvl2pPr>
            <a:lvl3pPr marL="1143000" indent="-228600">
              <a:buFont typeface="Arial" panose="020B0604020202020204" pitchFamily="34" charset="0"/>
              <a:defRPr>
                <a:solidFill>
                  <a:schemeClr val="tx1"/>
                </a:solidFill>
                <a:latin typeface="Calibri" panose="020F0502020204030204" charset="0"/>
              </a:defRPr>
            </a:lvl3pPr>
            <a:lvl4pPr marL="1600200" indent="-228600">
              <a:buFont typeface="Arial" panose="020B0604020202020204" pitchFamily="34" charset="0"/>
              <a:defRPr>
                <a:solidFill>
                  <a:schemeClr val="tx1"/>
                </a:solidFill>
                <a:latin typeface="Calibri" panose="020F0502020204030204" charset="0"/>
              </a:defRPr>
            </a:lvl4pPr>
            <a:lvl5pPr marL="2057400" indent="-228600">
              <a:buFont typeface="Arial" panose="020B0604020202020204" pitchFamily="34" charset="0"/>
              <a:defRPr>
                <a:solidFill>
                  <a:schemeClr val="tx1"/>
                </a:solidFill>
                <a:latin typeface="Calibri" panose="020F050202020403020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9pPr>
          </a:lstStyle>
          <a:p>
            <a:pPr fontAlgn="base"/>
            <a:r>
              <a:rPr lang="zh-CN" altLang="en-US" sz="2400" b="1" strike="noStrike" noProof="1">
                <a:solidFill>
                  <a:schemeClr val="bg1"/>
                </a:solidFill>
                <a:latin typeface="汉仪中黑简" panose="02010600000101010101" charset="-122"/>
                <a:ea typeface="汉仪中黑简" panose="02010600000101010101" charset="-122"/>
                <a:cs typeface="+mn-cs"/>
              </a:rPr>
              <a:t>项目技术</a:t>
            </a:r>
            <a:endParaRPr lang="zh-CN" altLang="en-US" sz="2400" b="1" strike="noStrike" noProof="1">
              <a:solidFill>
                <a:schemeClr val="bg1"/>
              </a:solidFill>
              <a:latin typeface="汉仪中黑简" panose="02010600000101010101" charset="-122"/>
              <a:ea typeface="汉仪中黑简" panose="02010600000101010101" charset="-122"/>
              <a:cs typeface="+mn-cs"/>
            </a:endParaRPr>
          </a:p>
        </p:txBody>
      </p:sp>
      <p:sp>
        <p:nvSpPr>
          <p:cNvPr id="31" name="Text Box 10"/>
          <p:cNvSpPr txBox="1">
            <a:spLocks noChangeArrowheads="1"/>
          </p:cNvSpPr>
          <p:nvPr/>
        </p:nvSpPr>
        <p:spPr bwMode="auto">
          <a:xfrm>
            <a:off x="7070230" y="4212897"/>
            <a:ext cx="1450695" cy="461665"/>
          </a:xfrm>
          <a:prstGeom prst="rect">
            <a:avLst/>
          </a:prstGeom>
          <a:solidFill>
            <a:srgbClr val="9EBEE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charset="0"/>
              </a:defRPr>
            </a:lvl1pPr>
            <a:lvl2pPr marL="742950" indent="-285750">
              <a:buFont typeface="Arial" panose="020B0604020202020204" pitchFamily="34" charset="0"/>
              <a:defRPr>
                <a:solidFill>
                  <a:schemeClr val="tx1"/>
                </a:solidFill>
                <a:latin typeface="Calibri" panose="020F0502020204030204" charset="0"/>
              </a:defRPr>
            </a:lvl2pPr>
            <a:lvl3pPr marL="1143000" indent="-228600">
              <a:buFont typeface="Arial" panose="020B0604020202020204" pitchFamily="34" charset="0"/>
              <a:defRPr>
                <a:solidFill>
                  <a:schemeClr val="tx1"/>
                </a:solidFill>
                <a:latin typeface="Calibri" panose="020F0502020204030204" charset="0"/>
              </a:defRPr>
            </a:lvl3pPr>
            <a:lvl4pPr marL="1600200" indent="-228600">
              <a:buFont typeface="Arial" panose="020B0604020202020204" pitchFamily="34" charset="0"/>
              <a:defRPr>
                <a:solidFill>
                  <a:schemeClr val="tx1"/>
                </a:solidFill>
                <a:latin typeface="Calibri" panose="020F0502020204030204" charset="0"/>
              </a:defRPr>
            </a:lvl4pPr>
            <a:lvl5pPr marL="2057400" indent="-228600">
              <a:buFont typeface="Arial" panose="020B0604020202020204" pitchFamily="34" charset="0"/>
              <a:defRPr>
                <a:solidFill>
                  <a:schemeClr val="tx1"/>
                </a:solidFill>
                <a:latin typeface="Calibri" panose="020F050202020403020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defRPr>
            </a:lvl9pPr>
          </a:lstStyle>
          <a:p>
            <a:pPr fontAlgn="base"/>
            <a:r>
              <a:rPr lang="zh-CN" altLang="en-US" sz="2400" b="1" strike="noStrike" noProof="1">
                <a:solidFill>
                  <a:schemeClr val="bg1"/>
                </a:solidFill>
                <a:latin typeface="汉仪中黑简" panose="02010600000101010101" charset="-122"/>
                <a:ea typeface="汉仪中黑简" panose="02010600000101010101" charset="-122"/>
                <a:cs typeface="+mn-cs"/>
              </a:rPr>
              <a:t>组内协作</a:t>
            </a:r>
            <a:endParaRPr lang="zh-CN" altLang="en-US" sz="2400" b="1" strike="noStrike" noProof="1">
              <a:solidFill>
                <a:schemeClr val="bg1"/>
              </a:solidFill>
              <a:latin typeface="汉仪中黑简" panose="02010600000101010101" charset="-122"/>
              <a:ea typeface="汉仪中黑简" panose="02010600000101010101"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721"/>
                                        </p:tgtEl>
                                        <p:attrNameLst>
                                          <p:attrName>style.visibility</p:attrName>
                                        </p:attrNameLst>
                                      </p:cBhvr>
                                      <p:to>
                                        <p:strVal val="visible"/>
                                      </p:to>
                                    </p:set>
                                    <p:animEffect transition="in" filter="wipe(left)">
                                      <p:cBhvr>
                                        <p:cTn id="7" dur="500"/>
                                        <p:tgtEl>
                                          <p:spTgt spid="297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723"/>
                                        </p:tgtEl>
                                        <p:attrNameLst>
                                          <p:attrName>style.visibility</p:attrName>
                                        </p:attrNameLst>
                                      </p:cBhvr>
                                      <p:to>
                                        <p:strVal val="visible"/>
                                      </p:to>
                                    </p:set>
                                    <p:animEffect transition="in" filter="fade">
                                      <p:cBhvr>
                                        <p:cTn id="11" dur="500"/>
                                        <p:tgtEl>
                                          <p:spTgt spid="29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21" grpId="0" bldLvl="0"/>
      <p:bldP spid="29723" grpId="0" bldLvl="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505325" y="2793365"/>
            <a:ext cx="6434455" cy="1445260"/>
          </a:xfrm>
          <a:prstGeom prst="rect">
            <a:avLst/>
          </a:prstGeom>
          <a:noFill/>
        </p:spPr>
        <p:txBody>
          <a:bodyPr wrap="square" rtlCol="0">
            <a:spAutoFit/>
          </a:bodyPr>
          <a:lstStyle/>
          <a:p>
            <a:pPr algn="l"/>
            <a:r>
              <a:rPr lang="zh-CN" altLang="en-US" sz="8800">
                <a:solidFill>
                  <a:srgbClr val="F7B8A9"/>
                </a:solidFill>
                <a:latin typeface="汉仪中黑简" panose="02010600000101010101" charset="-122"/>
                <a:ea typeface="汉仪中黑简" panose="02010600000101010101" charset="-122"/>
              </a:rPr>
              <a:t>感谢</a:t>
            </a:r>
            <a:r>
              <a:rPr lang="zh-CN" altLang="en-US" sz="8800">
                <a:solidFill>
                  <a:srgbClr val="9ADFBF"/>
                </a:solidFill>
                <a:latin typeface="汉仪中黑简" panose="02010600000101010101" charset="-122"/>
                <a:ea typeface="汉仪中黑简" panose="02010600000101010101" charset="-122"/>
              </a:rPr>
              <a:t>观看！</a:t>
            </a:r>
            <a:endParaRPr lang="zh-CN" altLang="en-US" sz="8800">
              <a:solidFill>
                <a:srgbClr val="9ADFBF"/>
              </a:solidFill>
              <a:latin typeface="汉仪中黑简" panose="02010600000101010101" charset="-122"/>
              <a:ea typeface="汉仪中黑简" panose="02010600000101010101" charset="-122"/>
            </a:endParaRPr>
          </a:p>
        </p:txBody>
      </p:sp>
      <p:sp>
        <p:nvSpPr>
          <p:cNvPr id="9" name="矩形 8"/>
          <p:cNvSpPr/>
          <p:nvPr/>
        </p:nvSpPr>
        <p:spPr>
          <a:xfrm>
            <a:off x="2301875" y="2339975"/>
            <a:ext cx="1530985" cy="1420495"/>
          </a:xfrm>
          <a:prstGeom prst="rect">
            <a:avLst/>
          </a:prstGeom>
          <a:noFill/>
          <a:ln w="34925" cap="rnd">
            <a:solidFill>
              <a:srgbClr val="9ADFB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26" name="椭圆 25"/>
          <p:cNvSpPr/>
          <p:nvPr/>
        </p:nvSpPr>
        <p:spPr>
          <a:xfrm>
            <a:off x="1537970" y="3012440"/>
            <a:ext cx="1577975" cy="1548765"/>
          </a:xfrm>
          <a:prstGeom prst="ellipse">
            <a:avLst/>
          </a:prstGeom>
          <a:noFill/>
          <a:ln w="28575" cap="sq">
            <a:solidFill>
              <a:srgbClr val="F7B8A9"/>
            </a:solidFill>
            <a:roun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1833880" y="2045335"/>
            <a:ext cx="2618740" cy="2501265"/>
          </a:xfrm>
          <a:prstGeom prst="ellipse">
            <a:avLst/>
          </a:prstGeom>
          <a:noFill/>
          <a:ln w="19050">
            <a:solidFill>
              <a:srgbClr val="DAC08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765425" y="2573655"/>
            <a:ext cx="913130" cy="1445260"/>
          </a:xfrm>
          <a:prstGeom prst="rect">
            <a:avLst/>
          </a:prstGeom>
          <a:noFill/>
        </p:spPr>
        <p:txBody>
          <a:bodyPr wrap="square" rtlCol="0">
            <a:spAutoFit/>
          </a:bodyPr>
          <a:lstStyle/>
          <a:p>
            <a:r>
              <a:rPr lang="zh-CN" altLang="zh-CN" sz="4400">
                <a:solidFill>
                  <a:schemeClr val="bg1"/>
                </a:solidFill>
                <a:latin typeface="字魂联盟综艺体" panose="00000500000000000000" charset="-122"/>
                <a:ea typeface="字魂联盟综艺体" panose="00000500000000000000" charset="-122"/>
                <a:cs typeface="字魂联盟综艺体" panose="00000500000000000000" charset="-122"/>
              </a:rPr>
              <a:t>目录</a:t>
            </a:r>
            <a:endParaRPr lang="zh-CN" altLang="zh-CN" sz="4400">
              <a:solidFill>
                <a:schemeClr val="bg1"/>
              </a:solidFill>
              <a:latin typeface="字魂联盟综艺体" panose="00000500000000000000" charset="-122"/>
              <a:ea typeface="字魂联盟综艺体" panose="00000500000000000000" charset="-122"/>
              <a:cs typeface="字魂联盟综艺体" panose="00000500000000000000" charset="-122"/>
            </a:endParaRPr>
          </a:p>
        </p:txBody>
      </p:sp>
      <p:sp>
        <p:nvSpPr>
          <p:cNvPr id="6" name="文本框 5"/>
          <p:cNvSpPr txBox="1"/>
          <p:nvPr/>
        </p:nvSpPr>
        <p:spPr>
          <a:xfrm>
            <a:off x="6696075" y="1704340"/>
            <a:ext cx="4482465" cy="523220"/>
          </a:xfrm>
          <a:prstGeom prst="rect">
            <a:avLst/>
          </a:prstGeom>
          <a:noFill/>
        </p:spPr>
        <p:txBody>
          <a:bodyPr wrap="square" rtlCol="0">
            <a:spAutoFit/>
          </a:bodyPr>
          <a:lstStyle/>
          <a:p>
            <a:r>
              <a:rPr lang="zh-CN" altLang="en-US" sz="2800" dirty="0">
                <a:solidFill>
                  <a:srgbClr val="9ADFBF"/>
                </a:solidFill>
                <a:latin typeface="字魂联盟综艺体" panose="00000500000000000000" charset="-122"/>
                <a:ea typeface="字魂联盟综艺体" panose="00000500000000000000" charset="-122"/>
                <a:cs typeface="字魂联盟综艺体" panose="00000500000000000000" charset="-122"/>
                <a:sym typeface="+mn-ea"/>
              </a:rPr>
              <a:t>游戏设计</a:t>
            </a:r>
            <a:endParaRPr lang="zh-CN" altLang="zh-CN" sz="2800" dirty="0">
              <a:solidFill>
                <a:srgbClr val="9ADFBF"/>
              </a:solidFill>
              <a:latin typeface="字魂联盟综艺体" panose="00000500000000000000" charset="-122"/>
              <a:ea typeface="字魂联盟综艺体" panose="00000500000000000000" charset="-122"/>
              <a:cs typeface="字魂联盟综艺体" panose="00000500000000000000" charset="-122"/>
              <a:sym typeface="+mn-ea"/>
            </a:endParaRPr>
          </a:p>
        </p:txBody>
      </p:sp>
      <p:sp>
        <p:nvSpPr>
          <p:cNvPr id="7" name="文本框 6"/>
          <p:cNvSpPr txBox="1"/>
          <p:nvPr/>
        </p:nvSpPr>
        <p:spPr>
          <a:xfrm>
            <a:off x="6696075" y="2666365"/>
            <a:ext cx="4482465" cy="523220"/>
          </a:xfrm>
          <a:prstGeom prst="rect">
            <a:avLst/>
          </a:prstGeom>
          <a:noFill/>
        </p:spPr>
        <p:txBody>
          <a:bodyPr wrap="square" rtlCol="0">
            <a:spAutoFit/>
          </a:bodyPr>
          <a:lstStyle/>
          <a:p>
            <a:pPr algn="l">
              <a:buClrTx/>
              <a:buSzTx/>
              <a:buFontTx/>
            </a:pPr>
            <a:r>
              <a:rPr lang="zh-CN" altLang="en-US" sz="2800" dirty="0">
                <a:solidFill>
                  <a:srgbClr val="9EBEED"/>
                </a:solidFill>
                <a:latin typeface="字魂联盟综艺体" panose="00000500000000000000" charset="-122"/>
                <a:ea typeface="字魂联盟综艺体" panose="00000500000000000000" charset="-122"/>
                <a:cs typeface="字魂联盟综艺体" panose="00000500000000000000" charset="-122"/>
              </a:rPr>
              <a:t>开发技术</a:t>
            </a:r>
            <a:endParaRPr lang="zh-CN" altLang="en-US" sz="1200" dirty="0">
              <a:solidFill>
                <a:schemeClr val="tx1">
                  <a:lumMod val="50000"/>
                  <a:lumOff val="50000"/>
                </a:schemeClr>
              </a:solidFill>
              <a:sym typeface="+mn-ea"/>
            </a:endParaRPr>
          </a:p>
        </p:txBody>
      </p:sp>
      <p:sp>
        <p:nvSpPr>
          <p:cNvPr id="9" name="文本框 8"/>
          <p:cNvSpPr txBox="1"/>
          <p:nvPr/>
        </p:nvSpPr>
        <p:spPr>
          <a:xfrm>
            <a:off x="6696075" y="3674745"/>
            <a:ext cx="4482465" cy="523220"/>
          </a:xfrm>
          <a:prstGeom prst="rect">
            <a:avLst/>
          </a:prstGeom>
          <a:noFill/>
        </p:spPr>
        <p:txBody>
          <a:bodyPr wrap="square" rtlCol="0">
            <a:spAutoFit/>
          </a:bodyPr>
          <a:lstStyle/>
          <a:p>
            <a:pPr algn="l">
              <a:buClrTx/>
              <a:buSzTx/>
              <a:buFontTx/>
            </a:pPr>
            <a:r>
              <a:rPr lang="zh-CN" altLang="en-US" sz="2800" dirty="0">
                <a:solidFill>
                  <a:srgbClr val="FFD699"/>
                </a:solidFill>
                <a:latin typeface="字魂联盟综艺体" panose="00000500000000000000" charset="-122"/>
                <a:ea typeface="字魂联盟综艺体" panose="00000500000000000000" charset="-122"/>
                <a:cs typeface="字魂联盟综艺体" panose="00000500000000000000" charset="-122"/>
              </a:rPr>
              <a:t>实际演示</a:t>
            </a:r>
            <a:endParaRPr lang="zh-CN" altLang="zh-CN" sz="2800" dirty="0">
              <a:solidFill>
                <a:srgbClr val="FFD699"/>
              </a:solidFill>
              <a:latin typeface="字魂联盟综艺体" panose="00000500000000000000" charset="-122"/>
              <a:ea typeface="字魂联盟综艺体" panose="00000500000000000000" charset="-122"/>
              <a:cs typeface="字魂联盟综艺体" panose="00000500000000000000" charset="-122"/>
              <a:sym typeface="+mn-ea"/>
            </a:endParaRPr>
          </a:p>
        </p:txBody>
      </p:sp>
      <p:sp>
        <p:nvSpPr>
          <p:cNvPr id="10" name="文本框 9"/>
          <p:cNvSpPr txBox="1"/>
          <p:nvPr/>
        </p:nvSpPr>
        <p:spPr>
          <a:xfrm>
            <a:off x="6696075" y="4630440"/>
            <a:ext cx="4482465" cy="523220"/>
          </a:xfrm>
          <a:prstGeom prst="rect">
            <a:avLst/>
          </a:prstGeom>
          <a:noFill/>
        </p:spPr>
        <p:txBody>
          <a:bodyPr wrap="square" rtlCol="0">
            <a:spAutoFit/>
          </a:bodyPr>
          <a:lstStyle/>
          <a:p>
            <a:pPr algn="l">
              <a:buClrTx/>
              <a:buSzTx/>
              <a:buFontTx/>
            </a:pPr>
            <a:r>
              <a:rPr lang="zh-CN" altLang="en-US" sz="2800" dirty="0">
                <a:solidFill>
                  <a:srgbClr val="F7B8A9"/>
                </a:solidFill>
                <a:latin typeface="字魂联盟综艺体" panose="00000500000000000000" charset="-122"/>
                <a:ea typeface="字魂联盟综艺体" panose="00000500000000000000" charset="-122"/>
                <a:cs typeface="字魂联盟综艺体" panose="00000500000000000000" charset="-122"/>
              </a:rPr>
              <a:t>回顾及总结</a:t>
            </a:r>
            <a:endParaRPr lang="zh-CN" altLang="en-US" sz="1200" dirty="0">
              <a:solidFill>
                <a:schemeClr val="tx1">
                  <a:lumMod val="50000"/>
                  <a:lumOff val="50000"/>
                </a:schemeClr>
              </a:solidFill>
              <a:sym typeface="+mn-ea"/>
            </a:endParaRPr>
          </a:p>
        </p:txBody>
      </p:sp>
      <p:sp>
        <p:nvSpPr>
          <p:cNvPr id="21" name="五边形 20"/>
          <p:cNvSpPr/>
          <p:nvPr/>
        </p:nvSpPr>
        <p:spPr>
          <a:xfrm>
            <a:off x="5924550" y="1838960"/>
            <a:ext cx="666750" cy="304165"/>
          </a:xfrm>
          <a:prstGeom prst="homePlate">
            <a:avLst/>
          </a:prstGeom>
          <a:noFill/>
          <a:ln>
            <a:solidFill>
              <a:schemeClr val="accent3">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五边形 27"/>
          <p:cNvSpPr/>
          <p:nvPr/>
        </p:nvSpPr>
        <p:spPr>
          <a:xfrm>
            <a:off x="5924550" y="2790190"/>
            <a:ext cx="666750" cy="304165"/>
          </a:xfrm>
          <a:prstGeom prst="homePlate">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五边形 28"/>
          <p:cNvSpPr/>
          <p:nvPr/>
        </p:nvSpPr>
        <p:spPr>
          <a:xfrm>
            <a:off x="5924550" y="3810000"/>
            <a:ext cx="666750" cy="304165"/>
          </a:xfrm>
          <a:prstGeom prst="homePlate">
            <a:avLst/>
          </a:prstGeom>
          <a:noFill/>
          <a:ln>
            <a:solidFill>
              <a:schemeClr val="accent4">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五边形 29"/>
          <p:cNvSpPr/>
          <p:nvPr/>
        </p:nvSpPr>
        <p:spPr>
          <a:xfrm>
            <a:off x="5924550" y="4793635"/>
            <a:ext cx="666750" cy="304165"/>
          </a:xfrm>
          <a:prstGeom prst="homePlate">
            <a:avLst/>
          </a:prstGeom>
          <a:noFill/>
          <a:ln>
            <a:solidFill>
              <a:schemeClr val="accent5">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266815" y="1936750"/>
            <a:ext cx="117475" cy="10922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325870" y="2887980"/>
            <a:ext cx="117475" cy="10922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346190" y="3907790"/>
            <a:ext cx="117475" cy="10922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325870" y="4890790"/>
            <a:ext cx="117475" cy="10922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086860" y="3931920"/>
            <a:ext cx="4572635" cy="646331"/>
          </a:xfrm>
          <a:prstGeom prst="rect">
            <a:avLst/>
          </a:prstGeom>
          <a:noFill/>
        </p:spPr>
        <p:txBody>
          <a:bodyPr wrap="square" rtlCol="0">
            <a:spAutoFit/>
          </a:bodyPr>
          <a:lstStyle/>
          <a:p>
            <a:pPr algn="ctr"/>
            <a:r>
              <a:rPr lang="zh-CN" altLang="en-US" sz="3600" dirty="0">
                <a:solidFill>
                  <a:srgbClr val="9ADFBF"/>
                </a:solidFill>
                <a:latin typeface="字魂联盟综艺体" panose="00000500000000000000" charset="-122"/>
                <a:ea typeface="字魂联盟综艺体" panose="00000500000000000000" charset="-122"/>
                <a:cs typeface="字魂联盟综艺体" panose="00000500000000000000" charset="-122"/>
              </a:rPr>
              <a:t>游戏设计</a:t>
            </a:r>
            <a:endParaRPr lang="zh-CN" altLang="zh-CN" sz="2800" dirty="0">
              <a:solidFill>
                <a:srgbClr val="9ADFBF"/>
              </a:solidFill>
              <a:latin typeface="字魂联盟综艺体" panose="00000500000000000000" charset="-122"/>
              <a:ea typeface="字魂联盟综艺体" panose="00000500000000000000" charset="-122"/>
              <a:cs typeface="字魂联盟综艺体" panose="00000500000000000000" charset="-122"/>
              <a:sym typeface="+mn-ea"/>
            </a:endParaRPr>
          </a:p>
        </p:txBody>
      </p:sp>
      <p:sp>
        <p:nvSpPr>
          <p:cNvPr id="5" name="矩形 4"/>
          <p:cNvSpPr/>
          <p:nvPr/>
        </p:nvSpPr>
        <p:spPr>
          <a:xfrm>
            <a:off x="5607685" y="1640205"/>
            <a:ext cx="1530985" cy="1420495"/>
          </a:xfrm>
          <a:prstGeom prst="rect">
            <a:avLst/>
          </a:prstGeom>
          <a:noFill/>
          <a:ln w="34925" cap="rnd">
            <a:solidFill>
              <a:srgbClr val="9ADFB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4879975" y="2145030"/>
            <a:ext cx="1577975" cy="1548765"/>
          </a:xfrm>
          <a:prstGeom prst="ellipse">
            <a:avLst/>
          </a:prstGeom>
          <a:noFill/>
          <a:ln w="28575" cap="sq">
            <a:solidFill>
              <a:srgbClr val="DAC082"/>
            </a:solidFill>
            <a:roun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694680" y="2051050"/>
            <a:ext cx="491490" cy="1198880"/>
          </a:xfrm>
          <a:prstGeom prst="rect">
            <a:avLst/>
          </a:prstGeom>
          <a:noFill/>
          <a:ln>
            <a:noFill/>
          </a:ln>
        </p:spPr>
        <p:txBody>
          <a:bodyPr wrap="none" rtlCol="0" anchor="t">
            <a:spAutoFit/>
          </a:bodyPr>
          <a:lstStyle/>
          <a:p>
            <a:pPr algn="ctr"/>
            <a:r>
              <a:rPr lang="en-US" altLang="zh-CN" sz="7200" b="1">
                <a:ln w="19050">
                  <a:solidFill>
                    <a:sysClr val="windowText" lastClr="000000"/>
                  </a:solidFill>
                  <a:prstDash val="solid"/>
                </a:ln>
                <a:solidFill>
                  <a:schemeClr val="bg1"/>
                </a:solidFill>
                <a:effectLst>
                  <a:outerShdw dist="38100" dir="2700000" algn="bl" rotWithShape="0">
                    <a:schemeClr val="accent5"/>
                  </a:outerShdw>
                </a:effectLst>
                <a:latin typeface="字魂布丁体" panose="00000500000000000000" charset="-122"/>
                <a:ea typeface="字魂布丁体" panose="00000500000000000000" charset="-122"/>
              </a:rPr>
              <a:t>1</a:t>
            </a:r>
            <a:endParaRPr lang="en-US" altLang="zh-CN" sz="7200" b="1">
              <a:ln w="19050">
                <a:solidFill>
                  <a:sysClr val="windowText" lastClr="000000"/>
                </a:solidFill>
                <a:prstDash val="solid"/>
              </a:ln>
              <a:solidFill>
                <a:schemeClr val="bg1"/>
              </a:solidFill>
              <a:effectLst>
                <a:outerShdw dist="38100" dir="2700000" algn="bl" rotWithShape="0">
                  <a:schemeClr val="accent5"/>
                </a:outerShdw>
              </a:effectLst>
              <a:latin typeface="字魂布丁体" panose="00000500000000000000" charset="-122"/>
              <a:ea typeface="字魂布丁体" panose="00000500000000000000" charset="-122"/>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980565" y="625475"/>
            <a:ext cx="4482465" cy="523220"/>
          </a:xfrm>
          <a:prstGeom prst="rect">
            <a:avLst/>
          </a:prstGeom>
          <a:noFill/>
        </p:spPr>
        <p:txBody>
          <a:bodyPr wrap="square" rtlCol="0">
            <a:spAutoFit/>
          </a:bodyPr>
          <a:lstStyle/>
          <a:p>
            <a:r>
              <a:rPr lang="zh-CN" altLang="en-US" sz="2800" dirty="0">
                <a:solidFill>
                  <a:schemeClr val="bg1"/>
                </a:solidFill>
                <a:latin typeface="字魂联盟综艺体" panose="00000500000000000000" charset="-122"/>
                <a:ea typeface="字魂联盟综艺体" panose="00000500000000000000" charset="-122"/>
                <a:cs typeface="字魂联盟综艺体" panose="00000500000000000000" charset="-122"/>
              </a:rPr>
              <a:t>游戏设计：背景</a:t>
            </a:r>
            <a:endParaRPr lang="zh-CN" altLang="en-US" sz="1200" dirty="0">
              <a:solidFill>
                <a:schemeClr val="tx1">
                  <a:lumMod val="50000"/>
                  <a:lumOff val="50000"/>
                </a:schemeClr>
              </a:solidFill>
              <a:sym typeface="+mn-ea"/>
            </a:endParaRPr>
          </a:p>
        </p:txBody>
      </p:sp>
      <p:grpSp>
        <p:nvGrpSpPr>
          <p:cNvPr id="2" name="组合 1"/>
          <p:cNvGrpSpPr/>
          <p:nvPr/>
        </p:nvGrpSpPr>
        <p:grpSpPr>
          <a:xfrm>
            <a:off x="1209040" y="760095"/>
            <a:ext cx="666750" cy="303530"/>
            <a:chOff x="1904" y="1197"/>
            <a:chExt cx="1050" cy="478"/>
          </a:xfrm>
        </p:grpSpPr>
        <p:sp>
          <p:nvSpPr>
            <p:cNvPr id="21" name="五边形 20"/>
            <p:cNvSpPr/>
            <p:nvPr/>
          </p:nvSpPr>
          <p:spPr>
            <a:xfrm>
              <a:off x="1904" y="1197"/>
              <a:ext cx="1050" cy="479"/>
            </a:xfrm>
            <a:prstGeom prst="homePlate">
              <a:avLst/>
            </a:prstGeom>
            <a:noFill/>
            <a:ln>
              <a:solidFill>
                <a:schemeClr val="accent3">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428" y="1351"/>
              <a:ext cx="185" cy="172"/>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流程图: 显示 4"/>
          <p:cNvSpPr/>
          <p:nvPr/>
        </p:nvSpPr>
        <p:spPr>
          <a:xfrm flipH="1">
            <a:off x="3917632" y="1833870"/>
            <a:ext cx="1936115" cy="1092835"/>
          </a:xfrm>
          <a:prstGeom prst="flowChartDisplay">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显示 8"/>
          <p:cNvSpPr/>
          <p:nvPr/>
        </p:nvSpPr>
        <p:spPr>
          <a:xfrm>
            <a:off x="5853747" y="1833870"/>
            <a:ext cx="1936115" cy="1092835"/>
          </a:xfrm>
          <a:prstGeom prst="flowChartDisplay">
            <a:avLst/>
          </a:prstGeom>
          <a:noFill/>
          <a:ln cap="rnd">
            <a:solidFill>
              <a:srgbClr val="9ADFB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Shape 540"/>
          <p:cNvSpPr/>
          <p:nvPr/>
        </p:nvSpPr>
        <p:spPr>
          <a:xfrm>
            <a:off x="4908549" y="3267710"/>
            <a:ext cx="1962150" cy="322580"/>
          </a:xfrm>
          <a:prstGeom prst="rect">
            <a:avLst/>
          </a:prstGeom>
          <a:noFill/>
          <a:ln w="12700" cap="flat">
            <a:noFill/>
            <a:miter lim="400000"/>
          </a:ln>
          <a:effectLst/>
        </p:spPr>
        <p:txBody>
          <a:bodyPr lIns="0" tIns="0" rIns="0" bIns="0">
            <a:spAutoFit/>
          </a:bodyPr>
          <a:lstStyle>
            <a:lvl1pPr algn="l">
              <a:defRPr sz="4200" spc="84">
                <a:solidFill>
                  <a:srgbClr val="AAAAAA"/>
                </a:solidFill>
                <a:latin typeface="Oswald Light"/>
                <a:ea typeface="Oswald Light"/>
                <a:cs typeface="Oswald Light"/>
                <a:sym typeface="Oswald Light"/>
              </a:defRPr>
            </a:lvl1pPr>
          </a:lstStyle>
          <a:p>
            <a:pPr marL="0" marR="0" lvl="0" indent="0" algn="ctr" defTabSz="914400" rtl="0" eaLnBrk="1" fontAlgn="auto" latinLnBrk="0" hangingPunct="1">
              <a:lnSpc>
                <a:spcPct val="100000"/>
              </a:lnSpc>
              <a:spcBef>
                <a:spcPts val="0"/>
              </a:spcBef>
              <a:spcAft>
                <a:spcPts val="0"/>
              </a:spcAft>
              <a:buClrTx/>
              <a:buSzTx/>
              <a:buFontTx/>
              <a:buNone/>
              <a:defRPr sz="1800" spc="0">
                <a:solidFill>
                  <a:srgbClr val="000000"/>
                </a:solidFill>
              </a:defRPr>
            </a:pPr>
            <a:r>
              <a:rPr kumimoji="0" lang="zh-CN" altLang="en-US" sz="2100" b="0" u="none" strike="noStrike" kern="1200" cap="none" spc="42" normalizeH="0" baseline="0" noProof="0" dirty="0">
                <a:ln>
                  <a:noFill/>
                </a:ln>
                <a:solidFill>
                  <a:schemeClr val="bg1"/>
                </a:solidFill>
                <a:effectLst/>
                <a:uLnTx/>
                <a:uFillTx/>
                <a:latin typeface="汉仪中黑简" panose="02010600000101010101" charset="-122"/>
                <a:ea typeface="汉仪中黑简" panose="02010600000101010101" charset="-122"/>
                <a:cs typeface="Oswald Light"/>
                <a:sym typeface="Oswald Light"/>
              </a:rPr>
              <a:t>“永续”是什么？</a:t>
            </a:r>
            <a:endParaRPr kumimoji="0" sz="2100" b="0" u="none" strike="noStrike" kern="1200" cap="none" spc="42" normalizeH="0" baseline="0" noProof="0" dirty="0">
              <a:ln>
                <a:noFill/>
              </a:ln>
              <a:solidFill>
                <a:schemeClr val="tx1">
                  <a:lumMod val="75000"/>
                  <a:lumOff val="25000"/>
                </a:schemeClr>
              </a:solidFill>
              <a:effectLst/>
              <a:uLnTx/>
              <a:uFillTx/>
              <a:latin typeface="+mn-lt"/>
              <a:ea typeface="Oswald Light"/>
              <a:cs typeface="Oswald Light"/>
              <a:sym typeface="Oswald Light"/>
            </a:endParaRPr>
          </a:p>
        </p:txBody>
      </p:sp>
      <p:sp>
        <p:nvSpPr>
          <p:cNvPr id="59" name="Shape 541"/>
          <p:cNvSpPr/>
          <p:nvPr/>
        </p:nvSpPr>
        <p:spPr>
          <a:xfrm>
            <a:off x="2820035" y="4020820"/>
            <a:ext cx="6138545" cy="1477010"/>
          </a:xfrm>
          <a:prstGeom prst="rect">
            <a:avLst/>
          </a:prstGeom>
          <a:noFill/>
          <a:ln w="12700" cap="flat">
            <a:noFill/>
            <a:miter lim="400000"/>
          </a:ln>
          <a:effectLst/>
        </p:spPr>
        <p:txBody>
          <a:bodyPr wrap="square" lIns="0" tIns="0" rIns="0" bIns="0">
            <a:spAutoFit/>
          </a:bodyPr>
          <a:lstStyle>
            <a:lvl1pPr algn="l">
              <a:defRPr sz="2400" spc="48">
                <a:solidFill>
                  <a:srgbClr val="929292"/>
                </a:solidFill>
                <a:latin typeface="Source Sans Pro"/>
                <a:ea typeface="Source Sans Pro"/>
                <a:cs typeface="Source Sans Pro"/>
                <a:sym typeface="Source Sans Pro"/>
              </a:defRPr>
            </a:lvl1pPr>
          </a:lstStyle>
          <a:p>
            <a:pPr marL="0" marR="0" lvl="0" indent="0" algn="l" defTabSz="914400" rtl="0" eaLnBrk="1" fontAlgn="auto" latinLnBrk="0" hangingPunct="1">
              <a:lnSpc>
                <a:spcPct val="100000"/>
              </a:lnSpc>
              <a:spcBef>
                <a:spcPts val="0"/>
              </a:spcBef>
              <a:spcAft>
                <a:spcPts val="0"/>
              </a:spcAft>
              <a:buClrTx/>
              <a:buSzTx/>
              <a:buFontTx/>
              <a:buNone/>
              <a:defRPr sz="1800" spc="0">
                <a:solidFill>
                  <a:srgbClr val="000000"/>
                </a:solidFill>
              </a:defRPr>
            </a:pPr>
            <a:r>
              <a:rPr kumimoji="0" lang="zh-CN" altLang="en-US" sz="2400" b="0" i="0" u="none" strike="noStrike" kern="1200" cap="none" spc="24" normalizeH="0" baseline="0" noProof="0" dirty="0">
                <a:ln>
                  <a:noFill/>
                </a:ln>
                <a:solidFill>
                  <a:schemeClr val="bg1"/>
                </a:solidFill>
                <a:effectLst/>
                <a:uLnTx/>
                <a:uFillTx/>
                <a:latin typeface="汉仪中黑简" panose="02010600000101010101" charset="-122"/>
                <a:ea typeface="汉仪中黑简" panose="02010600000101010101" charset="-122"/>
                <a:cs typeface="Source Sans Pro"/>
                <a:sym typeface="Source Sans Pro"/>
              </a:rPr>
              <a:t>在冒险的过程中，不可避免的会失败，“永续”的设定让玩家有了第二次挑战的机会，降低玩家挫败感，减少试错成本，鼓励玩家尝试更多战术。</a:t>
            </a:r>
            <a:endParaRPr kumimoji="0" sz="2400" b="0" i="0" u="none" strike="noStrike" kern="1200" cap="none" spc="24" normalizeH="0" baseline="0" noProof="0" dirty="0">
              <a:ln>
                <a:noFill/>
              </a:ln>
              <a:solidFill>
                <a:schemeClr val="bg1"/>
              </a:solidFill>
              <a:effectLst/>
              <a:uLnTx/>
              <a:uFillTx/>
              <a:latin typeface="汉仪中黑简" panose="02010600000101010101" charset="-122"/>
              <a:ea typeface="汉仪中黑简" panose="02010600000101010101" charset="-122"/>
              <a:cs typeface="Source Sans Pro"/>
              <a:sym typeface="Source Sans Pro"/>
            </a:endParaRPr>
          </a:p>
        </p:txBody>
      </p:sp>
      <p:pic>
        <p:nvPicPr>
          <p:cNvPr id="27" name="图形 26" descr="箭头循环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368479" y="1923087"/>
            <a:ext cx="914400" cy="914400"/>
          </a:xfrm>
          <a:prstGeom prst="rect">
            <a:avLst/>
          </a:prstGeom>
        </p:spPr>
      </p:pic>
      <p:pic>
        <p:nvPicPr>
          <p:cNvPr id="29" name="图形 28" descr="棒球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35939" y="1897693"/>
            <a:ext cx="914400" cy="914400"/>
          </a:xfrm>
          <a:prstGeom prst="rect">
            <a:avLst/>
          </a:prstGeom>
        </p:spPr>
      </p:pic>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980565" y="625475"/>
            <a:ext cx="4482465" cy="523220"/>
          </a:xfrm>
          <a:prstGeom prst="rect">
            <a:avLst/>
          </a:prstGeom>
          <a:noFill/>
        </p:spPr>
        <p:txBody>
          <a:bodyPr wrap="square" rtlCol="0">
            <a:spAutoFit/>
          </a:bodyPr>
          <a:lstStyle/>
          <a:p>
            <a:r>
              <a:rPr lang="zh-CN" altLang="en-US" sz="2800" dirty="0">
                <a:solidFill>
                  <a:schemeClr val="bg1"/>
                </a:solidFill>
                <a:latin typeface="字魂联盟综艺体" panose="00000500000000000000" charset="-122"/>
                <a:ea typeface="字魂联盟综艺体" panose="00000500000000000000" charset="-122"/>
                <a:cs typeface="字魂联盟综艺体" panose="00000500000000000000" charset="-122"/>
              </a:rPr>
              <a:t>游戏设计：类型</a:t>
            </a:r>
            <a:endParaRPr lang="zh-CN" altLang="en-US" sz="1200" dirty="0">
              <a:solidFill>
                <a:schemeClr val="tx1">
                  <a:lumMod val="50000"/>
                  <a:lumOff val="50000"/>
                </a:schemeClr>
              </a:solidFill>
              <a:sym typeface="+mn-ea"/>
            </a:endParaRPr>
          </a:p>
        </p:txBody>
      </p:sp>
      <p:grpSp>
        <p:nvGrpSpPr>
          <p:cNvPr id="2" name="组合 1"/>
          <p:cNvGrpSpPr/>
          <p:nvPr/>
        </p:nvGrpSpPr>
        <p:grpSpPr>
          <a:xfrm>
            <a:off x="1209040" y="760095"/>
            <a:ext cx="666750" cy="303530"/>
            <a:chOff x="1904" y="1197"/>
            <a:chExt cx="1050" cy="478"/>
          </a:xfrm>
        </p:grpSpPr>
        <p:sp>
          <p:nvSpPr>
            <p:cNvPr id="21" name="五边形 20"/>
            <p:cNvSpPr/>
            <p:nvPr/>
          </p:nvSpPr>
          <p:spPr>
            <a:xfrm>
              <a:off x="1904" y="1197"/>
              <a:ext cx="1050" cy="479"/>
            </a:xfrm>
            <a:prstGeom prst="homePlate">
              <a:avLst/>
            </a:prstGeom>
            <a:noFill/>
            <a:ln>
              <a:solidFill>
                <a:schemeClr val="accent3">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428" y="1351"/>
              <a:ext cx="185" cy="172"/>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剪去单角的矩形 4"/>
          <p:cNvSpPr/>
          <p:nvPr/>
        </p:nvSpPr>
        <p:spPr>
          <a:xfrm flipH="1">
            <a:off x="3484880" y="2392680"/>
            <a:ext cx="2175510" cy="2703195"/>
          </a:xfrm>
          <a:prstGeom prst="snip1Rect">
            <a:avLst/>
          </a:prstGeom>
          <a:noFill/>
          <a:ln w="22225" cap="rnd">
            <a:solidFill>
              <a:srgbClr val="9ADFBF"/>
            </a:solidFill>
            <a:roun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剪去单角的矩形 6"/>
          <p:cNvSpPr/>
          <p:nvPr/>
        </p:nvSpPr>
        <p:spPr>
          <a:xfrm flipV="1">
            <a:off x="8221345" y="2392680"/>
            <a:ext cx="2175510" cy="2703195"/>
          </a:xfrm>
          <a:prstGeom prst="snip1Rect">
            <a:avLst/>
          </a:prstGeom>
          <a:noFill/>
          <a:ln w="22225" cap="rnd">
            <a:solidFill>
              <a:srgbClr val="9ADFBF"/>
            </a:solidFill>
            <a:roun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552190" y="2974340"/>
            <a:ext cx="2041525" cy="1631216"/>
          </a:xfrm>
          <a:prstGeom prst="rect">
            <a:avLst/>
          </a:prstGeom>
          <a:noFill/>
        </p:spPr>
        <p:txBody>
          <a:bodyPr wrap="square" rtlCol="0" anchor="t">
            <a:spAutoFit/>
          </a:bodyPr>
          <a:lstStyle/>
          <a:p>
            <a:r>
              <a:rPr lang="zh-CN" altLang="en-US" sz="2000" dirty="0">
                <a:solidFill>
                  <a:schemeClr val="bg1"/>
                </a:solidFill>
                <a:latin typeface="汉仪中黑简" panose="02010600000101010101" charset="-122"/>
                <a:ea typeface="汉仪中黑简" panose="02010600000101010101" charset="-122"/>
                <a:cs typeface="汉仪中黑简" panose="02010600000101010101" charset="-122"/>
              </a:rPr>
              <a:t>卡牌作为本游戏的主要游戏模式存在，作为冒险流程中的战斗部分存在。</a:t>
            </a:r>
            <a:endParaRPr lang="zh-CN" altLang="en-US" sz="2000" dirty="0">
              <a:solidFill>
                <a:schemeClr val="bg1"/>
              </a:solidFill>
              <a:latin typeface="汉仪中黑简" panose="02010600000101010101" charset="-122"/>
              <a:ea typeface="汉仪中黑简" panose="02010600000101010101" charset="-122"/>
              <a:cs typeface="汉仪中黑简" panose="02010600000101010101" charset="-122"/>
            </a:endParaRPr>
          </a:p>
        </p:txBody>
      </p:sp>
      <p:sp>
        <p:nvSpPr>
          <p:cNvPr id="10" name="文本框 9"/>
          <p:cNvSpPr txBox="1"/>
          <p:nvPr/>
        </p:nvSpPr>
        <p:spPr>
          <a:xfrm>
            <a:off x="8298497" y="2796189"/>
            <a:ext cx="2041525" cy="1938992"/>
          </a:xfrm>
          <a:prstGeom prst="rect">
            <a:avLst/>
          </a:prstGeom>
          <a:noFill/>
        </p:spPr>
        <p:txBody>
          <a:bodyPr wrap="square" rtlCol="0" anchor="t">
            <a:spAutoFit/>
          </a:bodyPr>
          <a:lstStyle/>
          <a:p>
            <a:r>
              <a:rPr lang="zh-CN" altLang="en-US" sz="2000" dirty="0">
                <a:solidFill>
                  <a:schemeClr val="bg1"/>
                </a:solidFill>
                <a:latin typeface="汉仪中黑简" panose="02010600000101010101" charset="-122"/>
                <a:ea typeface="汉仪中黑简" panose="02010600000101010101" charset="-122"/>
                <a:cs typeface="汉仪中黑简" panose="02010600000101010101" charset="-122"/>
              </a:rPr>
              <a:t>横版作为本游戏的额外游戏模式存在，作为特殊的冒险流程演出，例如重生流程和最终流程。</a:t>
            </a:r>
            <a:endParaRPr lang="zh-CN" altLang="en-US" sz="2000" dirty="0">
              <a:solidFill>
                <a:schemeClr val="bg1"/>
              </a:solidFill>
              <a:latin typeface="汉仪中黑简" panose="02010600000101010101" charset="-122"/>
              <a:ea typeface="汉仪中黑简" panose="02010600000101010101" charset="-122"/>
              <a:cs typeface="汉仪中黑简" panose="02010600000101010101" charset="-122"/>
            </a:endParaRPr>
          </a:p>
        </p:txBody>
      </p:sp>
      <p:sp>
        <p:nvSpPr>
          <p:cNvPr id="35" name="菱形 34"/>
          <p:cNvSpPr/>
          <p:nvPr/>
        </p:nvSpPr>
        <p:spPr>
          <a:xfrm>
            <a:off x="1429385" y="2738755"/>
            <a:ext cx="1619885" cy="1639570"/>
          </a:xfrm>
          <a:prstGeom prst="diamond">
            <a:avLst/>
          </a:prstGeom>
          <a:noFill/>
          <a:ln w="38100">
            <a:solidFill>
              <a:srgbClr val="DAC08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p:nvSpPr>
        <p:spPr>
          <a:xfrm>
            <a:off x="6130925" y="2738755"/>
            <a:ext cx="1619885" cy="1639570"/>
          </a:xfrm>
          <a:prstGeom prst="diamond">
            <a:avLst/>
          </a:prstGeom>
          <a:noFill/>
          <a:ln w="34925">
            <a:solidFill>
              <a:srgbClr val="DAC08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06" name="TextBox 13"/>
          <p:cNvSpPr txBox="1">
            <a:spLocks noChangeArrowheads="1"/>
          </p:cNvSpPr>
          <p:nvPr/>
        </p:nvSpPr>
        <p:spPr bwMode="auto">
          <a:xfrm>
            <a:off x="1352232" y="3373874"/>
            <a:ext cx="17741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2400" b="1" dirty="0">
                <a:solidFill>
                  <a:schemeClr val="bg1"/>
                </a:solidFill>
                <a:latin typeface="汉仪中黑简" panose="02010600000101010101" charset="-122"/>
                <a:ea typeface="汉仪中黑简" panose="02010600000101010101" charset="-122"/>
                <a:sym typeface="微软雅黑" panose="020B0503020204020204" pitchFamily="34" charset="-122"/>
              </a:rPr>
              <a:t>卡牌</a:t>
            </a:r>
            <a:endParaRPr lang="zh-CN" altLang="en-US" sz="2400" b="1" dirty="0">
              <a:solidFill>
                <a:schemeClr val="bg1"/>
              </a:solidFill>
              <a:latin typeface="汉仪中黑简" panose="02010600000101010101" charset="-122"/>
              <a:ea typeface="汉仪中黑简" panose="02010600000101010101" charset="-122"/>
              <a:sym typeface="微软雅黑" panose="020B0503020204020204" pitchFamily="34" charset="-122"/>
            </a:endParaRPr>
          </a:p>
        </p:txBody>
      </p:sp>
      <p:sp>
        <p:nvSpPr>
          <p:cNvPr id="37" name="TextBox 13"/>
          <p:cNvSpPr txBox="1">
            <a:spLocks noChangeArrowheads="1"/>
          </p:cNvSpPr>
          <p:nvPr/>
        </p:nvSpPr>
        <p:spPr bwMode="auto">
          <a:xfrm>
            <a:off x="6053772" y="3384034"/>
            <a:ext cx="17741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2400" b="1" dirty="0">
                <a:solidFill>
                  <a:schemeClr val="bg1"/>
                </a:solidFill>
                <a:latin typeface="汉仪中黑简" panose="02010600000101010101" charset="-122"/>
                <a:ea typeface="汉仪中黑简" panose="02010600000101010101" charset="-122"/>
                <a:sym typeface="微软雅黑" panose="020B0503020204020204" pitchFamily="34" charset="-122"/>
              </a:rPr>
              <a:t>横版</a:t>
            </a:r>
            <a:endParaRPr lang="zh-CN" altLang="en-US" sz="2400" b="1" dirty="0">
              <a:solidFill>
                <a:schemeClr val="bg1"/>
              </a:solidFill>
              <a:latin typeface="汉仪中黑简" panose="02010600000101010101" charset="-122"/>
              <a:ea typeface="汉仪中黑简" panose="02010600000101010101" charset="-122"/>
              <a:sym typeface="微软雅黑" panose="020B0503020204020204" pitchFamily="34" charset="-122"/>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986280" y="625475"/>
            <a:ext cx="4482465" cy="523220"/>
          </a:xfrm>
          <a:prstGeom prst="rect">
            <a:avLst/>
          </a:prstGeom>
          <a:noFill/>
        </p:spPr>
        <p:txBody>
          <a:bodyPr wrap="square" rtlCol="0">
            <a:spAutoFit/>
          </a:bodyPr>
          <a:lstStyle/>
          <a:p>
            <a:r>
              <a:rPr lang="zh-CN" altLang="en-US" sz="2800" dirty="0">
                <a:solidFill>
                  <a:schemeClr val="bg1"/>
                </a:solidFill>
                <a:latin typeface="字魂联盟综艺体" panose="00000500000000000000" charset="-122"/>
                <a:ea typeface="字魂联盟综艺体" panose="00000500000000000000" charset="-122"/>
                <a:cs typeface="字魂联盟综艺体" panose="00000500000000000000" charset="-122"/>
              </a:rPr>
              <a:t>游戏设计：切换</a:t>
            </a:r>
            <a:endParaRPr lang="zh-CN" altLang="en-US" sz="1200" dirty="0">
              <a:solidFill>
                <a:schemeClr val="tx1">
                  <a:lumMod val="50000"/>
                  <a:lumOff val="50000"/>
                </a:schemeClr>
              </a:solidFill>
              <a:sym typeface="+mn-ea"/>
            </a:endParaRPr>
          </a:p>
        </p:txBody>
      </p:sp>
      <p:grpSp>
        <p:nvGrpSpPr>
          <p:cNvPr id="2" name="组合 1"/>
          <p:cNvGrpSpPr/>
          <p:nvPr/>
        </p:nvGrpSpPr>
        <p:grpSpPr>
          <a:xfrm>
            <a:off x="1209040" y="760095"/>
            <a:ext cx="666750" cy="303530"/>
            <a:chOff x="1904" y="1197"/>
            <a:chExt cx="1050" cy="478"/>
          </a:xfrm>
        </p:grpSpPr>
        <p:sp>
          <p:nvSpPr>
            <p:cNvPr id="21" name="五边形 20"/>
            <p:cNvSpPr/>
            <p:nvPr/>
          </p:nvSpPr>
          <p:spPr>
            <a:xfrm>
              <a:off x="1904" y="1197"/>
              <a:ext cx="1050" cy="479"/>
            </a:xfrm>
            <a:prstGeom prst="homePlate">
              <a:avLst/>
            </a:prstGeom>
            <a:noFill/>
            <a:ln>
              <a:solidFill>
                <a:schemeClr val="accent3">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428" y="1351"/>
              <a:ext cx="185" cy="172"/>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流程图: 多文档 6"/>
          <p:cNvSpPr/>
          <p:nvPr/>
        </p:nvSpPr>
        <p:spPr>
          <a:xfrm>
            <a:off x="1124205" y="2000567"/>
            <a:ext cx="2109470" cy="1572260"/>
          </a:xfrm>
          <a:prstGeom prst="flowChartMultidocument">
            <a:avLst/>
          </a:prstGeom>
          <a:noFill/>
          <a:ln cap="rnd">
            <a:solidFill>
              <a:srgbClr val="9ADFB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多文档 8"/>
          <p:cNvSpPr/>
          <p:nvPr/>
        </p:nvSpPr>
        <p:spPr>
          <a:xfrm>
            <a:off x="3683531" y="2076767"/>
            <a:ext cx="2109470" cy="1572260"/>
          </a:xfrm>
          <a:prstGeom prst="flowChartMultidocument">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06" name="TextBox 13"/>
          <p:cNvSpPr txBox="1">
            <a:spLocks noChangeArrowheads="1"/>
          </p:cNvSpPr>
          <p:nvPr/>
        </p:nvSpPr>
        <p:spPr bwMode="auto">
          <a:xfrm>
            <a:off x="1019430" y="3896042"/>
            <a:ext cx="177419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rPr>
              <a:t>正常流程：卡牌</a:t>
            </a:r>
            <a:endPar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endParaRPr>
          </a:p>
        </p:txBody>
      </p:sp>
      <p:sp>
        <p:nvSpPr>
          <p:cNvPr id="12307" name="TextBox 13"/>
          <p:cNvSpPr txBox="1">
            <a:spLocks noChangeArrowheads="1"/>
          </p:cNvSpPr>
          <p:nvPr/>
        </p:nvSpPr>
        <p:spPr bwMode="auto">
          <a:xfrm>
            <a:off x="867665" y="4319587"/>
            <a:ext cx="2077720" cy="135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914400"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正常游玩过程中，玩家会主要在这个流程停留，大部分的游戏时间都在这一部分中存在。</a:t>
            </a:r>
            <a:endParaRPr lang="en-US" altLang="zh-CN"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defTabSz="914400" eaLnBrk="1" hangingPunct="1">
              <a:lnSpc>
                <a:spcPct val="150000"/>
              </a:lnSpc>
            </a:pPr>
            <a:endParaRPr lang="en-US" altLang="zh-CN"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defTabSz="914400" eaLnBrk="1" hangingPunct="1">
              <a:lnSpc>
                <a:spcPct val="150000"/>
              </a:lnSpc>
            </a:pPr>
            <a:r>
              <a:rPr lang="zh-CN" altLang="en-US" sz="1000" i="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若玩家真的可以做到，那么本游戏理论上是可以仅依靠这一流程完成游戏。</a:t>
            </a:r>
            <a:endParaRPr lang="zh-CN" altLang="en-US" sz="1000" i="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TextBox 13"/>
          <p:cNvSpPr txBox="1">
            <a:spLocks noChangeArrowheads="1"/>
          </p:cNvSpPr>
          <p:nvPr/>
        </p:nvSpPr>
        <p:spPr bwMode="auto">
          <a:xfrm>
            <a:off x="3750841" y="3943667"/>
            <a:ext cx="177419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rPr>
              <a:t>重生流程：横版</a:t>
            </a:r>
            <a:endPar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endParaRPr>
          </a:p>
        </p:txBody>
      </p:sp>
      <p:sp>
        <p:nvSpPr>
          <p:cNvPr id="29" name="TextBox 13"/>
          <p:cNvSpPr txBox="1">
            <a:spLocks noChangeArrowheads="1"/>
          </p:cNvSpPr>
          <p:nvPr/>
        </p:nvSpPr>
        <p:spPr bwMode="auto">
          <a:xfrm>
            <a:off x="3599076" y="4367212"/>
            <a:ext cx="2077720" cy="434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914400"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作为特殊的游玩机制，重生的成功与否是取决于这一部分的是否成功决定。</a:t>
            </a:r>
            <a:endPar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矩形 36"/>
          <p:cNvSpPr/>
          <p:nvPr/>
        </p:nvSpPr>
        <p:spPr>
          <a:xfrm>
            <a:off x="1422655" y="2000567"/>
            <a:ext cx="1801495" cy="133350"/>
          </a:xfrm>
          <a:prstGeom prst="rect">
            <a:avLst/>
          </a:prstGeom>
          <a:solidFill>
            <a:srgbClr val="9A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648221" y="2086292"/>
            <a:ext cx="144780" cy="1035050"/>
          </a:xfrm>
          <a:prstGeom prst="rect">
            <a:avLst/>
          </a:prstGeom>
          <a:solidFill>
            <a:srgbClr val="DAC082"/>
          </a:solid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形 25" descr="剑术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568705" y="2405697"/>
            <a:ext cx="914400" cy="914400"/>
          </a:xfrm>
          <a:prstGeom prst="rect">
            <a:avLst/>
          </a:prstGeom>
        </p:spPr>
      </p:pic>
      <p:pic>
        <p:nvPicPr>
          <p:cNvPr id="30" name="图形 29" descr="障碍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4067" y="2467927"/>
            <a:ext cx="914400" cy="914400"/>
          </a:xfrm>
          <a:prstGeom prst="rect">
            <a:avLst/>
          </a:prstGeom>
        </p:spPr>
      </p:pic>
      <p:sp>
        <p:nvSpPr>
          <p:cNvPr id="38" name="流程图: 多文档 37"/>
          <p:cNvSpPr/>
          <p:nvPr/>
        </p:nvSpPr>
        <p:spPr>
          <a:xfrm>
            <a:off x="6342994" y="2000567"/>
            <a:ext cx="2109470" cy="1572260"/>
          </a:xfrm>
          <a:prstGeom prst="flowChartMultidocument">
            <a:avLst/>
          </a:prstGeom>
          <a:noFill/>
          <a:ln cap="rnd">
            <a:solidFill>
              <a:srgbClr val="9ADFB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流程图: 多文档 40"/>
          <p:cNvSpPr/>
          <p:nvPr/>
        </p:nvSpPr>
        <p:spPr>
          <a:xfrm>
            <a:off x="8900457" y="2050410"/>
            <a:ext cx="2109470" cy="1572260"/>
          </a:xfrm>
          <a:prstGeom prst="flowChartMultidocument">
            <a:avLst/>
          </a:prstGeom>
          <a:noFill/>
          <a:ln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3"/>
          <p:cNvSpPr txBox="1">
            <a:spLocks noChangeArrowheads="1"/>
          </p:cNvSpPr>
          <p:nvPr/>
        </p:nvSpPr>
        <p:spPr bwMode="auto">
          <a:xfrm>
            <a:off x="6238219" y="3896042"/>
            <a:ext cx="177419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rPr>
              <a:t>重生后流程：卡牌</a:t>
            </a:r>
            <a:endPar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endParaRPr>
          </a:p>
        </p:txBody>
      </p:sp>
      <p:sp>
        <p:nvSpPr>
          <p:cNvPr id="43" name="TextBox 13"/>
          <p:cNvSpPr txBox="1">
            <a:spLocks noChangeArrowheads="1"/>
          </p:cNvSpPr>
          <p:nvPr/>
        </p:nvSpPr>
        <p:spPr bwMode="auto">
          <a:xfrm>
            <a:off x="6086454" y="4319587"/>
            <a:ext cx="2077720" cy="66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914400"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横版中成功，则会回到正常流程失败时的那一关卡，重新获得再一次游玩的机会。</a:t>
            </a:r>
            <a:endPar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TextBox 13"/>
          <p:cNvSpPr txBox="1">
            <a:spLocks noChangeArrowheads="1"/>
          </p:cNvSpPr>
          <p:nvPr/>
        </p:nvSpPr>
        <p:spPr bwMode="auto">
          <a:xfrm>
            <a:off x="8967767" y="3917310"/>
            <a:ext cx="1774190"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1216660" eaLnBrk="1" hangingPunct="1">
              <a:spcBef>
                <a:spcPct val="20000"/>
              </a:spcBef>
              <a:defRPr/>
            </a:pPr>
            <a:r>
              <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rPr>
              <a:t>额外流程：横版</a:t>
            </a:r>
            <a:endParaRPr lang="zh-CN" altLang="en-US" sz="1400" b="1" dirty="0">
              <a:solidFill>
                <a:schemeClr val="bg1"/>
              </a:solidFill>
              <a:latin typeface="汉仪中黑简" panose="02010600000101010101" charset="-122"/>
              <a:ea typeface="汉仪中黑简" panose="02010600000101010101" charset="-122"/>
              <a:sym typeface="微软雅黑" panose="020B0503020204020204" pitchFamily="34" charset="-122"/>
            </a:endParaRPr>
          </a:p>
        </p:txBody>
      </p:sp>
      <p:sp>
        <p:nvSpPr>
          <p:cNvPr id="45" name="TextBox 13"/>
          <p:cNvSpPr txBox="1">
            <a:spLocks noChangeArrowheads="1"/>
          </p:cNvSpPr>
          <p:nvPr/>
        </p:nvSpPr>
        <p:spPr bwMode="auto">
          <a:xfrm>
            <a:off x="8816002" y="4340855"/>
            <a:ext cx="2077720" cy="66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rgbClr val="000000"/>
                </a:solidFill>
                <a:latin typeface="Calibri" panose="020F0502020204030204" charset="0"/>
                <a:ea typeface="宋体" panose="02010600030101010101" pitchFamily="2" charset="-122"/>
              </a:defRPr>
            </a:lvl1pPr>
            <a:lvl2pPr marL="742950" indent="-285750" defTabSz="1216025">
              <a:defRPr>
                <a:solidFill>
                  <a:srgbClr val="000000"/>
                </a:solidFill>
                <a:latin typeface="Calibri" panose="020F0502020204030204" charset="0"/>
                <a:ea typeface="宋体" panose="02010600030101010101" pitchFamily="2" charset="-122"/>
              </a:defRPr>
            </a:lvl2pPr>
            <a:lvl3pPr marL="1143000" indent="-228600" defTabSz="1216025">
              <a:defRPr>
                <a:solidFill>
                  <a:srgbClr val="000000"/>
                </a:solidFill>
                <a:latin typeface="Calibri" panose="020F0502020204030204" charset="0"/>
                <a:ea typeface="宋体" panose="02010600030101010101" pitchFamily="2" charset="-122"/>
              </a:defRPr>
            </a:lvl3pPr>
            <a:lvl4pPr marL="1600200" indent="-228600" defTabSz="1216025">
              <a:defRPr>
                <a:solidFill>
                  <a:srgbClr val="000000"/>
                </a:solidFill>
                <a:latin typeface="Calibri" panose="020F0502020204030204" charset="0"/>
                <a:ea typeface="宋体" panose="02010600030101010101" pitchFamily="2" charset="-122"/>
              </a:defRPr>
            </a:lvl4pPr>
            <a:lvl5pPr marL="2057400" indent="-228600" defTabSz="1216025">
              <a:defRPr>
                <a:solidFill>
                  <a:srgbClr val="000000"/>
                </a:solidFill>
                <a:latin typeface="Calibri" panose="020F0502020204030204" charset="0"/>
                <a:ea typeface="宋体" panose="02010600030101010101" pitchFamily="2" charset="-122"/>
              </a:defRPr>
            </a:lvl5pPr>
            <a:lvl6pPr marL="25146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defTabSz="1216025" fontAlgn="base">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defTabSz="914400" eaLnBrk="1" hangingPunct="1">
              <a:lnSpc>
                <a:spcPct val="150000"/>
              </a:lnSpc>
            </a:pPr>
            <a:r>
              <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特殊的游玩机制能带来独特的游玩体验，在这一部分中横版作为特殊的游玩方式带来最终部分的特殊演出效果。</a:t>
            </a:r>
            <a:endParaRPr lang="zh-CN" altLang="en-US" sz="1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矩形 45"/>
          <p:cNvSpPr/>
          <p:nvPr/>
        </p:nvSpPr>
        <p:spPr>
          <a:xfrm>
            <a:off x="6641444" y="2000567"/>
            <a:ext cx="1801495" cy="133350"/>
          </a:xfrm>
          <a:prstGeom prst="rect">
            <a:avLst/>
          </a:prstGeom>
          <a:solidFill>
            <a:srgbClr val="9AD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0865147" y="2059935"/>
            <a:ext cx="144780" cy="1035050"/>
          </a:xfrm>
          <a:prstGeom prst="rect">
            <a:avLst/>
          </a:prstGeom>
          <a:solidFill>
            <a:srgbClr val="DAC082"/>
          </a:solid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形 47" descr="剑术 轮廓"/>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787494" y="2405697"/>
            <a:ext cx="914400" cy="914400"/>
          </a:xfrm>
          <a:prstGeom prst="rect">
            <a:avLst/>
          </a:prstGeom>
        </p:spPr>
      </p:pic>
      <p:pic>
        <p:nvPicPr>
          <p:cNvPr id="49" name="图形 48" descr="障碍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0993" y="2441570"/>
            <a:ext cx="914400" cy="914400"/>
          </a:xfrm>
          <a:prstGeom prst="rect">
            <a:avLst/>
          </a:prstGeom>
        </p:spPr>
      </p:pic>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607685" y="1640205"/>
            <a:ext cx="1530985" cy="1420495"/>
          </a:xfrm>
          <a:prstGeom prst="rect">
            <a:avLst/>
          </a:prstGeom>
          <a:noFill/>
          <a:ln w="34925" cap="rnd">
            <a:solidFill>
              <a:srgbClr val="9EBEE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4879975" y="2145030"/>
            <a:ext cx="1577975" cy="1548765"/>
          </a:xfrm>
          <a:prstGeom prst="ellipse">
            <a:avLst/>
          </a:prstGeom>
          <a:noFill/>
          <a:ln w="28575" cap="sq">
            <a:solidFill>
              <a:srgbClr val="DAC082"/>
            </a:solidFill>
            <a:roun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607685" y="2145030"/>
            <a:ext cx="641350" cy="1198880"/>
          </a:xfrm>
          <a:prstGeom prst="rect">
            <a:avLst/>
          </a:prstGeom>
          <a:noFill/>
          <a:ln>
            <a:noFill/>
          </a:ln>
        </p:spPr>
        <p:txBody>
          <a:bodyPr wrap="none" rtlCol="0" anchor="t">
            <a:spAutoFit/>
          </a:bodyPr>
          <a:lstStyle/>
          <a:p>
            <a:pPr algn="ctr"/>
            <a:r>
              <a:rPr lang="en-US" altLang="zh-CN" sz="7200" b="1">
                <a:ln w="19050">
                  <a:solidFill>
                    <a:sysClr val="windowText" lastClr="000000"/>
                  </a:solidFill>
                  <a:prstDash val="solid"/>
                </a:ln>
                <a:solidFill>
                  <a:schemeClr val="bg1"/>
                </a:solidFill>
                <a:effectLst>
                  <a:outerShdw dist="38100" dir="2700000" algn="bl" rotWithShape="0">
                    <a:schemeClr val="accent5"/>
                  </a:outerShdw>
                </a:effectLst>
                <a:latin typeface="汉仪中黑简" panose="02010600000101010101" charset="-122"/>
                <a:ea typeface="汉仪中黑简" panose="02010600000101010101" charset="-122"/>
              </a:rPr>
              <a:t>2</a:t>
            </a:r>
            <a:endParaRPr lang="en-US" altLang="zh-CN" sz="7200" b="1">
              <a:ln w="19050">
                <a:solidFill>
                  <a:sysClr val="windowText" lastClr="000000"/>
                </a:solidFill>
                <a:prstDash val="solid"/>
              </a:ln>
              <a:solidFill>
                <a:schemeClr val="bg1"/>
              </a:solidFill>
              <a:effectLst>
                <a:outerShdw dist="38100" dir="2700000" algn="bl" rotWithShape="0">
                  <a:schemeClr val="accent5"/>
                </a:outerShdw>
              </a:effectLst>
              <a:latin typeface="汉仪中黑简" panose="02010600000101010101" charset="-122"/>
              <a:ea typeface="汉仪中黑简" panose="02010600000101010101" charset="-122"/>
            </a:endParaRPr>
          </a:p>
        </p:txBody>
      </p:sp>
      <p:sp>
        <p:nvSpPr>
          <p:cNvPr id="7" name="文本框 6"/>
          <p:cNvSpPr txBox="1"/>
          <p:nvPr/>
        </p:nvSpPr>
        <p:spPr>
          <a:xfrm>
            <a:off x="5274310" y="3865245"/>
            <a:ext cx="2062480" cy="646331"/>
          </a:xfrm>
          <a:prstGeom prst="rect">
            <a:avLst/>
          </a:prstGeom>
          <a:noFill/>
        </p:spPr>
        <p:txBody>
          <a:bodyPr wrap="square" rtlCol="0">
            <a:spAutoFit/>
          </a:bodyPr>
          <a:lstStyle/>
          <a:p>
            <a:pPr algn="l">
              <a:buClrTx/>
              <a:buSzTx/>
              <a:buFontTx/>
            </a:pPr>
            <a:r>
              <a:rPr lang="zh-CN" altLang="en-US" sz="3600" dirty="0">
                <a:solidFill>
                  <a:schemeClr val="bg1"/>
                </a:solidFill>
                <a:latin typeface="字魂联盟综艺体" panose="00000500000000000000" charset="-122"/>
                <a:ea typeface="字魂联盟综艺体" panose="00000500000000000000" charset="-122"/>
                <a:cs typeface="字魂联盟综艺体" panose="00000500000000000000" charset="-122"/>
              </a:rPr>
              <a:t>开发技术</a:t>
            </a:r>
            <a:endParaRPr lang="zh-CN" altLang="en-US" sz="1200" dirty="0">
              <a:solidFill>
                <a:schemeClr val="tx1">
                  <a:lumMod val="50000"/>
                  <a:lumOff val="50000"/>
                </a:schemeClr>
              </a:solidFill>
              <a:sym typeface="+mn-ea"/>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89355" y="499745"/>
            <a:ext cx="5253990" cy="706755"/>
            <a:chOff x="9330" y="4199"/>
            <a:chExt cx="8274" cy="1113"/>
          </a:xfrm>
        </p:grpSpPr>
        <p:sp>
          <p:nvSpPr>
            <p:cNvPr id="7" name="文本框 6"/>
            <p:cNvSpPr txBox="1"/>
            <p:nvPr/>
          </p:nvSpPr>
          <p:spPr>
            <a:xfrm>
              <a:off x="10545" y="4199"/>
              <a:ext cx="7059" cy="1113"/>
            </a:xfrm>
            <a:prstGeom prst="rect">
              <a:avLst/>
            </a:prstGeom>
            <a:noFill/>
          </p:spPr>
          <p:txBody>
            <a:bodyPr wrap="square" rtlCol="0">
              <a:spAutoFit/>
            </a:bodyPr>
            <a:lstStyle/>
            <a:p>
              <a:pPr algn="l">
                <a:buClrTx/>
                <a:buSzTx/>
                <a:buFontTx/>
              </a:pPr>
              <a:r>
                <a:rPr lang="zh-CN" altLang="zh-CN" sz="2800">
                  <a:solidFill>
                    <a:schemeClr val="bg1"/>
                  </a:solidFill>
                  <a:latin typeface="字魂联盟综艺体" panose="00000500000000000000" charset="-122"/>
                  <a:ea typeface="字魂联盟综艺体" panose="00000500000000000000" charset="-122"/>
                  <a:cs typeface="字魂联盟综艺体" panose="00000500000000000000" charset="-122"/>
                </a:rPr>
                <a:t>动画</a:t>
              </a:r>
              <a:r>
                <a:rPr lang="zh-CN" altLang="zh-CN" sz="2800">
                  <a:solidFill>
                    <a:schemeClr val="bg1"/>
                  </a:solidFill>
                  <a:latin typeface="字魂联盟综艺体" panose="00000500000000000000" charset="-122"/>
                  <a:ea typeface="字魂联盟综艺体" panose="00000500000000000000" charset="-122"/>
                  <a:cs typeface="字魂联盟综艺体" panose="00000500000000000000" charset="-122"/>
                </a:rPr>
                <a:t>制作</a:t>
              </a:r>
              <a:endParaRPr lang="zh-CN" altLang="zh-CN" sz="2800">
                <a:solidFill>
                  <a:schemeClr val="bg1"/>
                </a:solidFill>
                <a:latin typeface="字魂联盟综艺体" panose="00000500000000000000" charset="-122"/>
                <a:ea typeface="字魂联盟综艺体" panose="00000500000000000000" charset="-122"/>
                <a:cs typeface="字魂联盟综艺体" panose="00000500000000000000" charset="-122"/>
              </a:endParaRPr>
            </a:p>
            <a:p>
              <a:endParaRPr lang="zh-CN" altLang="en-US" sz="1200">
                <a:solidFill>
                  <a:schemeClr val="tx1">
                    <a:lumMod val="50000"/>
                    <a:lumOff val="50000"/>
                  </a:schemeClr>
                </a:solidFill>
                <a:sym typeface="+mn-ea"/>
              </a:endParaRPr>
            </a:p>
          </p:txBody>
        </p:sp>
        <p:sp>
          <p:nvSpPr>
            <p:cNvPr id="28" name="五边形 27"/>
            <p:cNvSpPr/>
            <p:nvPr/>
          </p:nvSpPr>
          <p:spPr>
            <a:xfrm>
              <a:off x="9330" y="4394"/>
              <a:ext cx="1050" cy="479"/>
            </a:xfrm>
            <a:prstGeom prst="homePlate">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62" y="4548"/>
              <a:ext cx="185" cy="17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57" name="矩形 13"/>
          <p:cNvSpPr/>
          <p:nvPr/>
        </p:nvSpPr>
        <p:spPr>
          <a:xfrm>
            <a:off x="5655310" y="1884680"/>
            <a:ext cx="5008880" cy="645795"/>
          </a:xfrm>
          <a:prstGeom prst="rect">
            <a:avLst/>
          </a:prstGeom>
          <a:noFill/>
          <a:ln w="9525">
            <a:noFill/>
          </a:ln>
        </p:spPr>
        <p:txBody>
          <a:bodyPr wrap="square" lIns="0" tIns="0" rIns="0" bIns="0">
            <a:spAutoFit/>
          </a:bodyPr>
          <a:lstStyle/>
          <a:p>
            <a:pPr defTabSz="1216025" eaLnBrk="1" hangingPunct="1">
              <a:lnSpc>
                <a:spcPct val="150000"/>
              </a:lnSpc>
              <a:spcBef>
                <a:spcPct val="20000"/>
              </a:spcBef>
            </a:pPr>
            <a:r>
              <a:rPr lang="en-US" altLang="zh-CN" sz="1400" dirty="0">
                <a:solidFill>
                  <a:schemeClr val="bg2"/>
                </a:solidFill>
                <a:latin typeface="汉仪中黑简" panose="02010600000101010101" charset="-122"/>
                <a:ea typeface="汉仪中黑简" panose="02010600000101010101" charset="-122"/>
                <a:sym typeface="Arial" panose="020B0604020202020204" pitchFamily="34" charset="0"/>
              </a:rPr>
              <a:t>1.</a:t>
            </a:r>
            <a:r>
              <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rPr>
              <a:t>插值和缓动：通过插值和缓动，DO</a:t>
            </a:r>
            <a:r>
              <a:rPr lang="en-US" altLang="zh-CN" sz="1400" dirty="0">
                <a:solidFill>
                  <a:schemeClr val="bg2"/>
                </a:solidFill>
                <a:latin typeface="汉仪中黑简" panose="02010600000101010101" charset="-122"/>
                <a:ea typeface="汉仪中黑简" panose="02010600000101010101" charset="-122"/>
                <a:sym typeface="Arial" panose="020B0604020202020204" pitchFamily="34" charset="0"/>
              </a:rPr>
              <a:t>T</a:t>
            </a:r>
            <a:r>
              <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rPr>
              <a:t>ween能实现多种自然的动画效果，包括线性、抛物线、弹跳等各种运动方式。</a:t>
            </a:r>
            <a:endPar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endParaRPr>
          </a:p>
        </p:txBody>
      </p:sp>
      <p:sp>
        <p:nvSpPr>
          <p:cNvPr id="27" name="矩形 13"/>
          <p:cNvSpPr/>
          <p:nvPr/>
        </p:nvSpPr>
        <p:spPr>
          <a:xfrm>
            <a:off x="5655310" y="2695575"/>
            <a:ext cx="5008880" cy="645795"/>
          </a:xfrm>
          <a:prstGeom prst="rect">
            <a:avLst/>
          </a:prstGeom>
          <a:noFill/>
          <a:ln w="9525">
            <a:noFill/>
          </a:ln>
        </p:spPr>
        <p:txBody>
          <a:bodyPr wrap="square" lIns="0" tIns="0" rIns="0" bIns="0">
            <a:spAutoFit/>
          </a:bodyPr>
          <a:lstStyle/>
          <a:p>
            <a:pPr defTabSz="1216025" eaLnBrk="1" hangingPunct="1">
              <a:lnSpc>
                <a:spcPct val="150000"/>
              </a:lnSpc>
              <a:spcBef>
                <a:spcPct val="20000"/>
              </a:spcBef>
            </a:pPr>
            <a:r>
              <a:rPr lang="en-US" altLang="zh-CN" sz="1400" dirty="0">
                <a:solidFill>
                  <a:schemeClr val="bg2"/>
                </a:solidFill>
                <a:latin typeface="汉仪中黑简" panose="02010600000101010101" charset="-122"/>
                <a:ea typeface="汉仪中黑简" panose="02010600000101010101" charset="-122"/>
                <a:sym typeface="Arial" panose="020B0604020202020204" pitchFamily="34" charset="0"/>
              </a:rPr>
              <a:t>2.</a:t>
            </a:r>
            <a:r>
              <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rPr>
              <a:t>对象的动画移动：DOtween可以方便地对游戏对象进行位置、大小、颜色等各种属性的动画修改。</a:t>
            </a:r>
            <a:endPar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endParaRPr>
          </a:p>
        </p:txBody>
      </p:sp>
      <p:sp>
        <p:nvSpPr>
          <p:cNvPr id="37" name="矩形 36"/>
          <p:cNvSpPr/>
          <p:nvPr/>
        </p:nvSpPr>
        <p:spPr>
          <a:xfrm>
            <a:off x="1503680" y="1884680"/>
            <a:ext cx="2494915" cy="1244600"/>
          </a:xfrm>
          <a:prstGeom prst="rect">
            <a:avLst/>
          </a:prstGeom>
          <a:noFill/>
          <a:ln w="34925" cap="rnd">
            <a:solidFill>
              <a:srgbClr val="9EBEE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13"/>
          <p:cNvSpPr txBox="1"/>
          <p:nvPr/>
        </p:nvSpPr>
        <p:spPr>
          <a:xfrm>
            <a:off x="1590675" y="2088515"/>
            <a:ext cx="2249805" cy="607060"/>
          </a:xfrm>
          <a:prstGeom prst="rect">
            <a:avLst/>
          </a:prstGeom>
          <a:noFill/>
          <a:ln w="9525">
            <a:noFill/>
          </a:ln>
        </p:spPr>
        <p:txBody>
          <a:bodyPr lIns="0" tIns="0" rIns="0" bIns="0">
            <a:noAutofit/>
          </a:bodyPr>
          <a:lstStyle/>
          <a:p>
            <a:pPr algn="ctr" defTabSz="1216025" eaLnBrk="1" hangingPunct="1">
              <a:spcBef>
                <a:spcPct val="20000"/>
              </a:spcBef>
            </a:pPr>
            <a:r>
              <a:rPr lang="zh-CN" altLang="en-US" sz="1600" b="1" dirty="0">
                <a:solidFill>
                  <a:srgbClr val="9EBEED"/>
                </a:solidFill>
                <a:latin typeface="Arial" panose="020B0604020202020204" pitchFamily="34" charset="0"/>
                <a:ea typeface="微软雅黑" panose="020B0503020204020204" pitchFamily="34" charset="-122"/>
                <a:sym typeface="Arial" panose="020B0604020202020204" pitchFamily="34" charset="0"/>
              </a:rPr>
              <a:t>Demiurgic Object Tween</a:t>
            </a:r>
            <a:endParaRPr lang="zh-CN" altLang="en-US" sz="1600" b="1" dirty="0">
              <a:solidFill>
                <a:srgbClr val="9EBEED"/>
              </a:solidFill>
              <a:latin typeface="Arial" panose="020B0604020202020204" pitchFamily="34" charset="0"/>
              <a:ea typeface="微软雅黑" panose="020B0503020204020204" pitchFamily="34" charset="-122"/>
              <a:sym typeface="Arial" panose="020B0604020202020204" pitchFamily="34" charset="0"/>
            </a:endParaRPr>
          </a:p>
          <a:p>
            <a:pPr algn="ctr" defTabSz="1216025" eaLnBrk="1" hangingPunct="1">
              <a:spcBef>
                <a:spcPct val="20000"/>
              </a:spcBef>
            </a:pPr>
            <a:r>
              <a:rPr lang="zh-CN" altLang="en-US" sz="1600" b="1" dirty="0">
                <a:solidFill>
                  <a:schemeClr val="bg2"/>
                </a:solidFill>
                <a:latin typeface="Arial" panose="020B0604020202020204" pitchFamily="34" charset="0"/>
                <a:ea typeface="微软雅黑" panose="020B0503020204020204" pitchFamily="34" charset="-122"/>
                <a:sym typeface="Arial" panose="020B0604020202020204" pitchFamily="34" charset="0"/>
              </a:rPr>
              <a:t>（</a:t>
            </a:r>
            <a:r>
              <a:rPr lang="en-US" altLang="zh-CN" sz="1600" b="1" dirty="0">
                <a:solidFill>
                  <a:schemeClr val="bg2"/>
                </a:solidFill>
                <a:latin typeface="Arial" panose="020B0604020202020204" pitchFamily="34" charset="0"/>
                <a:ea typeface="微软雅黑" panose="020B0503020204020204" pitchFamily="34" charset="-122"/>
                <a:sym typeface="Arial" panose="020B0604020202020204" pitchFamily="34" charset="0"/>
              </a:rPr>
              <a:t>DOTween</a:t>
            </a:r>
            <a:r>
              <a:rPr lang="zh-CN" altLang="en-US" sz="1600" b="1" dirty="0">
                <a:solidFill>
                  <a:schemeClr val="bg2"/>
                </a:solidFill>
                <a:latin typeface="Arial" panose="020B0604020202020204" pitchFamily="34" charset="0"/>
                <a:ea typeface="微软雅黑" panose="020B0503020204020204" pitchFamily="34" charset="-122"/>
                <a:sym typeface="Arial" panose="020B0604020202020204" pitchFamily="34" charset="0"/>
              </a:rPr>
              <a:t>）</a:t>
            </a:r>
            <a:endParaRPr lang="zh-CN" altLang="en-US" sz="1600" b="1" dirty="0">
              <a:solidFill>
                <a:schemeClr val="bg2"/>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矩形 13"/>
          <p:cNvSpPr/>
          <p:nvPr/>
        </p:nvSpPr>
        <p:spPr>
          <a:xfrm>
            <a:off x="5655310" y="1264920"/>
            <a:ext cx="5008880" cy="607060"/>
          </a:xfrm>
          <a:prstGeom prst="rect">
            <a:avLst/>
          </a:prstGeom>
          <a:noFill/>
          <a:ln w="9525">
            <a:noFill/>
          </a:ln>
        </p:spPr>
        <p:txBody>
          <a:bodyPr wrap="square" lIns="0" tIns="0" rIns="0" bIns="0">
            <a:noAutofit/>
          </a:bodyPr>
          <a:lstStyle/>
          <a:p>
            <a:pPr algn="ctr" defTabSz="1216025" eaLnBrk="1" hangingPunct="1">
              <a:spcBef>
                <a:spcPct val="20000"/>
              </a:spcBef>
            </a:pP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Unity C# animation/tween engine</a:t>
            </a:r>
            <a:endPar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defTabSz="1216025" eaLnBrk="1" hangingPunct="1">
              <a:spcBef>
                <a:spcPct val="20000"/>
              </a:spcBef>
            </a:pP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用于创建动画和特效</a:t>
            </a:r>
            <a:endPar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defTabSz="1216025" eaLnBrk="1" hangingPunct="1">
              <a:lnSpc>
                <a:spcPct val="150000"/>
              </a:lnSpc>
              <a:spcBef>
                <a:spcPct val="20000"/>
              </a:spcBef>
            </a:pPr>
            <a:endParaRPr lang="zh-CN" altLang="en-US" sz="1400" dirty="0">
              <a:solidFill>
                <a:schemeClr val="bg2"/>
              </a:solidFill>
              <a:latin typeface="汉仪中黑简" panose="02010600000101010101" charset="-122"/>
              <a:ea typeface="汉仪中黑简" panose="02010600000101010101" charset="-122"/>
              <a:sym typeface="Arial" panose="020B0604020202020204" pitchFamily="34" charset="0"/>
            </a:endParaRPr>
          </a:p>
        </p:txBody>
      </p:sp>
      <p:sp>
        <p:nvSpPr>
          <p:cNvPr id="9" name="矩形 8"/>
          <p:cNvSpPr/>
          <p:nvPr>
            <p:custDataLst>
              <p:tags r:id="rId1"/>
            </p:custDataLst>
          </p:nvPr>
        </p:nvSpPr>
        <p:spPr>
          <a:xfrm>
            <a:off x="1503680" y="4061460"/>
            <a:ext cx="2494915" cy="1244600"/>
          </a:xfrm>
          <a:prstGeom prst="rect">
            <a:avLst/>
          </a:prstGeom>
          <a:noFill/>
          <a:ln w="34925" cap="rnd">
            <a:solidFill>
              <a:srgbClr val="9EBEE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1761490" y="4459605"/>
            <a:ext cx="1908175" cy="448310"/>
          </a:xfrm>
          <a:prstGeom prst="rect">
            <a:avLst/>
          </a:prstGeom>
          <a:noFill/>
        </p:spPr>
        <p:txBody>
          <a:bodyPr wrap="square" rtlCol="0" anchor="t">
            <a:noAutofit/>
          </a:bodyPr>
          <a:p>
            <a:pPr algn="ctr" defTabSz="1216025" eaLnBrk="1" hangingPunct="1">
              <a:spcBef>
                <a:spcPct val="20000"/>
              </a:spcBef>
            </a:pPr>
            <a:r>
              <a:rPr lang="en-US" altLang="zh-CN" sz="1600" b="1" dirty="0">
                <a:solidFill>
                  <a:srgbClr val="9EBEED"/>
                </a:solidFill>
                <a:latin typeface="Arial" panose="020B0604020202020204" pitchFamily="34" charset="0"/>
                <a:ea typeface="微软雅黑" panose="020B0503020204020204" pitchFamily="34" charset="-122"/>
                <a:sym typeface="Arial" panose="020B0604020202020204" pitchFamily="34" charset="0"/>
              </a:rPr>
              <a:t>Animation</a:t>
            </a:r>
            <a:endParaRPr lang="zh-CN" altLang="en-US" sz="1600" b="1" dirty="0">
              <a:solidFill>
                <a:srgbClr val="9EBEED"/>
              </a:solidFill>
              <a:latin typeface="Arial" panose="020B0604020202020204" pitchFamily="34" charset="0"/>
              <a:ea typeface="微软雅黑" panose="020B0503020204020204" pitchFamily="34" charset="-122"/>
              <a:sym typeface="Arial" panose="020B0604020202020204" pitchFamily="34" charset="0"/>
            </a:endParaRPr>
          </a:p>
          <a:p>
            <a:pPr algn="ctr" defTabSz="1216025" eaLnBrk="1" hangingPunct="1">
              <a:spcBef>
                <a:spcPct val="20000"/>
              </a:spcBef>
            </a:pPr>
            <a:endParaRPr lang="zh-CN" altLang="en-US" sz="1600" b="1" dirty="0">
              <a:solidFill>
                <a:schemeClr val="bg2"/>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矩形 13"/>
          <p:cNvSpPr/>
          <p:nvPr>
            <p:custDataLst>
              <p:tags r:id="rId2"/>
            </p:custDataLst>
          </p:nvPr>
        </p:nvSpPr>
        <p:spPr>
          <a:xfrm>
            <a:off x="5590540" y="4199255"/>
            <a:ext cx="5008880" cy="969010"/>
          </a:xfrm>
          <a:prstGeom prst="rect">
            <a:avLst/>
          </a:prstGeom>
          <a:noFill/>
          <a:ln w="9525">
            <a:noFill/>
          </a:ln>
        </p:spPr>
        <p:txBody>
          <a:bodyPr wrap="square" lIns="0" tIns="0" rIns="0" bIns="0">
            <a:spAutoFit/>
          </a:bodyPr>
          <a:lstStyle/>
          <a:p>
            <a:pPr defTabSz="1216025" eaLnBrk="1" hangingPunct="1">
              <a:lnSpc>
                <a:spcPct val="150000"/>
              </a:lnSpc>
              <a:spcBef>
                <a:spcPct val="20000"/>
              </a:spcBef>
            </a:pPr>
            <a:r>
              <a:rPr lang="en-US" altLang="zh-CN" sz="1400" dirty="0">
                <a:solidFill>
                  <a:schemeClr val="bg2"/>
                </a:solidFill>
                <a:latin typeface="汉仪中黑简" panose="02010600000101010101" charset="-122"/>
                <a:ea typeface="汉仪中黑简" panose="02010600000101010101" charset="-122"/>
                <a:sym typeface="Arial" panose="020B0604020202020204" pitchFamily="34" charset="0"/>
              </a:rPr>
              <a:t>Unity的Animation组件通常使用关键帧动画制作方法，即开发者需要在时间线上设定一系列的关键帧，然后Unity会自动在关键帧之间进行插值以生成动画</a:t>
            </a:r>
            <a:endParaRPr lang="en-US" altLang="zh-CN" sz="1400" dirty="0">
              <a:solidFill>
                <a:schemeClr val="bg2"/>
              </a:solidFill>
              <a:latin typeface="汉仪中黑简" panose="02010600000101010101" charset="-122"/>
              <a:ea typeface="汉仪中黑简" panose="02010600000101010101" charset="-122"/>
              <a:sym typeface="Arial" panose="020B0604020202020204" pitchFamily="34" charset="0"/>
            </a:endParaRPr>
          </a:p>
        </p:txBody>
      </p:sp>
    </p:spTree>
    <p:custDataLst>
      <p:tags r:id="rId3"/>
    </p:custData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2B2E4D"/>
        </a:solidFill>
        <a:effectLst/>
      </p:bgPr>
    </p:bg>
    <p:spTree>
      <p:nvGrpSpPr>
        <p:cNvPr id="1" name=""/>
        <p:cNvGrpSpPr/>
        <p:nvPr/>
      </p:nvGrpSpPr>
      <p:grpSpPr>
        <a:xfrm>
          <a:off x="0" y="0"/>
          <a:ext cx="0" cy="0"/>
          <a:chOff x="0" y="0"/>
          <a:chExt cx="0" cy="0"/>
        </a:xfrm>
      </p:grpSpPr>
      <p:sp>
        <p:nvSpPr>
          <p:cNvPr id="3" name="矩形 2"/>
          <p:cNvSpPr/>
          <p:nvPr/>
        </p:nvSpPr>
        <p:spPr>
          <a:xfrm>
            <a:off x="294005" y="260350"/>
            <a:ext cx="11652250" cy="6365875"/>
          </a:xfrm>
          <a:prstGeom prst="rect">
            <a:avLst/>
          </a:prstGeom>
          <a:noFill/>
          <a:ln w="34925">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445875"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45540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6050" y="610552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46050" y="122555"/>
            <a:ext cx="647700" cy="637540"/>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12" idx="2"/>
            <a:endCxn id="11" idx="0"/>
          </p:cNvCxnSpPr>
          <p:nvPr/>
        </p:nvCxnSpPr>
        <p:spPr>
          <a:xfrm>
            <a:off x="469900" y="76009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1769725" y="756285"/>
            <a:ext cx="0" cy="534543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1"/>
          </p:cNvCxnSpPr>
          <p:nvPr/>
        </p:nvCxnSpPr>
        <p:spPr>
          <a:xfrm flipH="1" flipV="1">
            <a:off x="793750" y="43116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803275" y="6457315"/>
            <a:ext cx="10652125" cy="10160"/>
          </a:xfrm>
          <a:prstGeom prst="line">
            <a:avLst/>
          </a:prstGeom>
          <a:ln w="34925">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456035" y="6105525"/>
            <a:ext cx="490220" cy="49149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1431905" y="260350"/>
            <a:ext cx="504825"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294005" y="6105525"/>
            <a:ext cx="490220" cy="51054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4005" y="260350"/>
            <a:ext cx="461010" cy="490220"/>
          </a:xfrm>
          <a:prstGeom prst="line">
            <a:avLst/>
          </a:prstGeom>
          <a:ln w="34925" cap="rnd">
            <a:solidFill>
              <a:srgbClr val="DAC082"/>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6705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3759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237595" y="5967730"/>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67055" y="499745"/>
            <a:ext cx="424180" cy="401955"/>
          </a:xfrm>
          <a:prstGeom prst="rect">
            <a:avLst/>
          </a:prstGeom>
          <a:noFill/>
          <a:ln w="34925" cap="rnd">
            <a:solidFill>
              <a:srgbClr val="DAC08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89355" y="499745"/>
            <a:ext cx="5253990" cy="706755"/>
            <a:chOff x="9330" y="4199"/>
            <a:chExt cx="8274" cy="1113"/>
          </a:xfrm>
        </p:grpSpPr>
        <p:sp>
          <p:nvSpPr>
            <p:cNvPr id="7" name="文本框 6"/>
            <p:cNvSpPr txBox="1"/>
            <p:nvPr/>
          </p:nvSpPr>
          <p:spPr>
            <a:xfrm>
              <a:off x="10545" y="4199"/>
              <a:ext cx="7059" cy="1113"/>
            </a:xfrm>
            <a:prstGeom prst="rect">
              <a:avLst/>
            </a:prstGeom>
            <a:noFill/>
          </p:spPr>
          <p:txBody>
            <a:bodyPr wrap="square" rtlCol="0">
              <a:spAutoFit/>
            </a:bodyPr>
            <a:lstStyle/>
            <a:p>
              <a:pPr algn="l">
                <a:buClrTx/>
                <a:buSzTx/>
                <a:buFontTx/>
              </a:pPr>
              <a:r>
                <a:rPr lang="zh-CN" altLang="zh-CN" sz="2800">
                  <a:solidFill>
                    <a:schemeClr val="bg1"/>
                  </a:solidFill>
                  <a:latin typeface="字魂联盟综艺体" panose="00000500000000000000" charset="-122"/>
                  <a:ea typeface="字魂联盟综艺体" panose="00000500000000000000" charset="-122"/>
                  <a:cs typeface="字魂联盟综艺体" panose="00000500000000000000" charset="-122"/>
                </a:rPr>
                <a:t>素材</a:t>
              </a:r>
              <a:r>
                <a:rPr lang="zh-CN" altLang="zh-CN" sz="2800">
                  <a:solidFill>
                    <a:schemeClr val="bg1"/>
                  </a:solidFill>
                  <a:latin typeface="字魂联盟综艺体" panose="00000500000000000000" charset="-122"/>
                  <a:ea typeface="字魂联盟综艺体" panose="00000500000000000000" charset="-122"/>
                  <a:cs typeface="字魂联盟综艺体" panose="00000500000000000000" charset="-122"/>
                </a:rPr>
                <a:t>收集</a:t>
              </a:r>
              <a:endParaRPr lang="zh-CN" altLang="zh-CN" sz="2800">
                <a:solidFill>
                  <a:schemeClr val="bg1"/>
                </a:solidFill>
                <a:latin typeface="字魂联盟综艺体" panose="00000500000000000000" charset="-122"/>
                <a:ea typeface="字魂联盟综艺体" panose="00000500000000000000" charset="-122"/>
                <a:cs typeface="字魂联盟综艺体" panose="00000500000000000000" charset="-122"/>
              </a:endParaRPr>
            </a:p>
            <a:p>
              <a:endParaRPr lang="zh-CN" altLang="en-US" sz="1200">
                <a:solidFill>
                  <a:schemeClr val="tx1">
                    <a:lumMod val="50000"/>
                    <a:lumOff val="50000"/>
                  </a:schemeClr>
                </a:solidFill>
                <a:sym typeface="+mn-ea"/>
              </a:endParaRPr>
            </a:p>
          </p:txBody>
        </p:sp>
        <p:sp>
          <p:nvSpPr>
            <p:cNvPr id="28" name="五边形 27"/>
            <p:cNvSpPr/>
            <p:nvPr/>
          </p:nvSpPr>
          <p:spPr>
            <a:xfrm>
              <a:off x="9330" y="4394"/>
              <a:ext cx="1050" cy="479"/>
            </a:xfrm>
            <a:prstGeom prst="homePlate">
              <a:avLst/>
            </a:prstGeom>
            <a:noFill/>
            <a:ln>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9962" y="4548"/>
              <a:ext cx="185" cy="17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1590675" y="3255010"/>
            <a:ext cx="8731885" cy="307340"/>
          </a:xfrm>
          <a:prstGeom prst="rect">
            <a:avLst/>
          </a:prstGeom>
          <a:noFill/>
          <a:ln>
            <a:solidFill>
              <a:srgbClr val="9EB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4192905" y="4163060"/>
            <a:ext cx="1955165" cy="398780"/>
          </a:xfrm>
          <a:prstGeom prst="rect">
            <a:avLst/>
          </a:prstGeom>
          <a:noFill/>
        </p:spPr>
        <p:txBody>
          <a:bodyPr wrap="square" rtlCol="0">
            <a:spAutoFit/>
          </a:bodyPr>
          <a:lstStyle/>
          <a:p>
            <a:pPr algn="ctr">
              <a:lnSpc>
                <a:spcPct val="125000"/>
              </a:lnSpc>
            </a:pPr>
            <a:r>
              <a:rPr lang="en-US" altLang="zh-CN" sz="1600" dirty="0">
                <a:solidFill>
                  <a:schemeClr val="bg1"/>
                </a:solidFill>
                <a:latin typeface="汉仪中黑简" panose="02010600000101010101" charset="-122"/>
                <a:ea typeface="汉仪中黑简" panose="02010600000101010101" charset="-122"/>
                <a:cs typeface="+mn-ea"/>
                <a:sym typeface="+mn-lt"/>
              </a:rPr>
              <a:t>Sunny land Forest</a:t>
            </a:r>
            <a:endParaRPr lang="en-US" altLang="zh-CN" sz="1600" dirty="0">
              <a:solidFill>
                <a:schemeClr val="bg1"/>
              </a:solidFill>
              <a:latin typeface="汉仪中黑简" panose="02010600000101010101" charset="-122"/>
              <a:ea typeface="汉仪中黑简" panose="02010600000101010101" charset="-122"/>
              <a:cs typeface="+mn-ea"/>
              <a:sym typeface="+mn-lt"/>
            </a:endParaRPr>
          </a:p>
        </p:txBody>
      </p:sp>
      <p:sp>
        <p:nvSpPr>
          <p:cNvPr id="30" name="文本框 29"/>
          <p:cNvSpPr txBox="1"/>
          <p:nvPr/>
        </p:nvSpPr>
        <p:spPr>
          <a:xfrm>
            <a:off x="3599815" y="2199640"/>
            <a:ext cx="1949450" cy="398780"/>
          </a:xfrm>
          <a:prstGeom prst="rect">
            <a:avLst/>
          </a:prstGeom>
          <a:noFill/>
        </p:spPr>
        <p:txBody>
          <a:bodyPr wrap="square" rtlCol="0">
            <a:spAutoFit/>
          </a:bodyPr>
          <a:lstStyle/>
          <a:p>
            <a:pPr algn="ctr">
              <a:lnSpc>
                <a:spcPct val="125000"/>
              </a:lnSpc>
            </a:pPr>
            <a:r>
              <a:rPr lang="en-US" altLang="zh-CN" sz="1600" dirty="0">
                <a:solidFill>
                  <a:schemeClr val="bg1"/>
                </a:solidFill>
                <a:latin typeface="汉仪中黑简" panose="02010600000101010101" charset="-122"/>
                <a:ea typeface="汉仪中黑简" panose="02010600000101010101" charset="-122"/>
                <a:cs typeface="+mn-ea"/>
                <a:sym typeface="+mn-lt"/>
              </a:rPr>
              <a:t>Warrior Free Assest</a:t>
            </a:r>
            <a:endParaRPr lang="en-US" altLang="zh-CN" sz="1600" dirty="0">
              <a:solidFill>
                <a:schemeClr val="bg1"/>
              </a:solidFill>
              <a:latin typeface="汉仪中黑简" panose="02010600000101010101" charset="-122"/>
              <a:ea typeface="汉仪中黑简" panose="02010600000101010101" charset="-122"/>
              <a:cs typeface="+mn-ea"/>
              <a:sym typeface="+mn-lt"/>
            </a:endParaRPr>
          </a:p>
        </p:txBody>
      </p:sp>
      <p:sp>
        <p:nvSpPr>
          <p:cNvPr id="33" name="文本框 32"/>
          <p:cNvSpPr txBox="1"/>
          <p:nvPr/>
        </p:nvSpPr>
        <p:spPr>
          <a:xfrm>
            <a:off x="7878445" y="2199640"/>
            <a:ext cx="1974215" cy="398780"/>
          </a:xfrm>
          <a:prstGeom prst="rect">
            <a:avLst/>
          </a:prstGeom>
          <a:noFill/>
        </p:spPr>
        <p:txBody>
          <a:bodyPr wrap="square" rtlCol="0">
            <a:spAutoFit/>
          </a:bodyPr>
          <a:lstStyle/>
          <a:p>
            <a:pPr algn="just">
              <a:lnSpc>
                <a:spcPct val="125000"/>
              </a:lnSpc>
            </a:pPr>
            <a:r>
              <a:rPr lang="en-US" altLang="zh-CN" sz="1600" dirty="0">
                <a:solidFill>
                  <a:schemeClr val="bg1"/>
                </a:solidFill>
                <a:latin typeface="汉仪中黑简" panose="02010600000101010101" charset="-122"/>
                <a:ea typeface="汉仪中黑简" panose="02010600000101010101" charset="-122"/>
                <a:cs typeface="+mn-ea"/>
                <a:sym typeface="+mn-lt"/>
              </a:rPr>
              <a:t>Pixel Art </a:t>
            </a:r>
            <a:r>
              <a:rPr lang="en-US" altLang="zh-CN" sz="1600" dirty="0">
                <a:solidFill>
                  <a:schemeClr val="bg1"/>
                </a:solidFill>
                <a:latin typeface="汉仪中黑简" panose="02010600000101010101" charset="-122"/>
                <a:ea typeface="汉仪中黑简" panose="02010600000101010101" charset="-122"/>
                <a:cs typeface="+mn-ea"/>
                <a:sym typeface="+mn-lt"/>
              </a:rPr>
              <a:t>Platform</a:t>
            </a:r>
            <a:endParaRPr lang="en-US" altLang="zh-CN" sz="1600" dirty="0">
              <a:solidFill>
                <a:schemeClr val="bg1"/>
              </a:solidFill>
              <a:latin typeface="汉仪中黑简" panose="02010600000101010101" charset="-122"/>
              <a:ea typeface="汉仪中黑简" panose="02010600000101010101" charset="-122"/>
              <a:cs typeface="+mn-ea"/>
              <a:sym typeface="+mn-lt"/>
            </a:endParaRPr>
          </a:p>
        </p:txBody>
      </p:sp>
      <p:sp>
        <p:nvSpPr>
          <p:cNvPr id="36" name="圆角矩形标注 35"/>
          <p:cNvSpPr/>
          <p:nvPr/>
        </p:nvSpPr>
        <p:spPr>
          <a:xfrm>
            <a:off x="3482340" y="1904365"/>
            <a:ext cx="2146935" cy="1121410"/>
          </a:xfrm>
          <a:prstGeom prst="wedgeRoundRectCallout">
            <a:avLst/>
          </a:prstGeom>
          <a:noFill/>
          <a:ln>
            <a:solidFill>
              <a:srgbClr val="9AD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标注 36"/>
          <p:cNvSpPr/>
          <p:nvPr/>
        </p:nvSpPr>
        <p:spPr>
          <a:xfrm flipH="1">
            <a:off x="7705725" y="1851025"/>
            <a:ext cx="2146935" cy="1121410"/>
          </a:xfrm>
          <a:prstGeom prst="wedgeRoundRectCallout">
            <a:avLst/>
          </a:prstGeom>
          <a:no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标注 37"/>
          <p:cNvSpPr/>
          <p:nvPr/>
        </p:nvSpPr>
        <p:spPr>
          <a:xfrm flipV="1">
            <a:off x="4097020" y="3877945"/>
            <a:ext cx="2146935" cy="1121410"/>
          </a:xfrm>
          <a:prstGeom prst="wedgeRoundRectCallout">
            <a:avLst/>
          </a:prstGeom>
          <a:noFill/>
          <a:ln>
            <a:solidFill>
              <a:srgbClr val="DA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50085" y="2058035"/>
            <a:ext cx="748030" cy="924560"/>
            <a:chOff x="3071" y="3241"/>
            <a:chExt cx="1178" cy="1456"/>
          </a:xfrm>
        </p:grpSpPr>
        <p:grpSp>
          <p:nvGrpSpPr>
            <p:cNvPr id="47" name="组合 46"/>
            <p:cNvGrpSpPr/>
            <p:nvPr/>
          </p:nvGrpSpPr>
          <p:grpSpPr>
            <a:xfrm>
              <a:off x="3071" y="3241"/>
              <a:ext cx="302" cy="1434"/>
              <a:chOff x="8014" y="6621"/>
              <a:chExt cx="302" cy="1434"/>
            </a:xfrm>
          </p:grpSpPr>
          <p:sp>
            <p:nvSpPr>
              <p:cNvPr id="45" name="圆角矩形 44"/>
              <p:cNvSpPr/>
              <p:nvPr/>
            </p:nvSpPr>
            <p:spPr>
              <a:xfrm>
                <a:off x="8014" y="6621"/>
                <a:ext cx="302" cy="1434"/>
              </a:xfrm>
              <a:prstGeom prst="round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45"/>
              <p:cNvSpPr/>
              <p:nvPr/>
            </p:nvSpPr>
            <p:spPr>
              <a:xfrm>
                <a:off x="8014" y="6621"/>
                <a:ext cx="302" cy="588"/>
              </a:xfrm>
              <a:prstGeom prst="round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圆角矩形 48"/>
            <p:cNvSpPr/>
            <p:nvPr/>
          </p:nvSpPr>
          <p:spPr>
            <a:xfrm>
              <a:off x="3509" y="3671"/>
              <a:ext cx="302" cy="1026"/>
            </a:xfrm>
            <a:prstGeom prst="roundRect">
              <a:avLst/>
            </a:prstGeom>
            <a:solidFill>
              <a:schemeClr val="lt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a:off x="3509" y="3671"/>
              <a:ext cx="302" cy="421"/>
            </a:xfrm>
            <a:prstGeom prst="roundRect">
              <a:avLst/>
            </a:prstGeom>
            <a:solidFill>
              <a:srgbClr val="9EBEED"/>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3977" y="3918"/>
              <a:ext cx="272" cy="770"/>
              <a:chOff x="8014" y="6621"/>
              <a:chExt cx="302" cy="1434"/>
            </a:xfrm>
          </p:grpSpPr>
          <p:sp>
            <p:nvSpPr>
              <p:cNvPr id="52" name="圆角矩形 51"/>
              <p:cNvSpPr/>
              <p:nvPr/>
            </p:nvSpPr>
            <p:spPr>
              <a:xfrm>
                <a:off x="8014" y="6621"/>
                <a:ext cx="302" cy="1434"/>
              </a:xfrm>
              <a:prstGeom prst="round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8014" y="6621"/>
                <a:ext cx="302" cy="588"/>
              </a:xfrm>
              <a:prstGeom prst="roundRect">
                <a:avLst/>
              </a:prstGeom>
              <a:solidFill>
                <a:srgbClr val="9EBEED"/>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5" name="组合 54"/>
          <p:cNvGrpSpPr/>
          <p:nvPr/>
        </p:nvGrpSpPr>
        <p:grpSpPr>
          <a:xfrm>
            <a:off x="6380480" y="2058035"/>
            <a:ext cx="748030" cy="924560"/>
            <a:chOff x="3071" y="3241"/>
            <a:chExt cx="1178" cy="1456"/>
          </a:xfrm>
        </p:grpSpPr>
        <p:grpSp>
          <p:nvGrpSpPr>
            <p:cNvPr id="56" name="组合 55"/>
            <p:cNvGrpSpPr/>
            <p:nvPr/>
          </p:nvGrpSpPr>
          <p:grpSpPr>
            <a:xfrm>
              <a:off x="3071" y="3241"/>
              <a:ext cx="302" cy="1434"/>
              <a:chOff x="8014" y="6621"/>
              <a:chExt cx="302" cy="1434"/>
            </a:xfrm>
          </p:grpSpPr>
          <p:sp>
            <p:nvSpPr>
              <p:cNvPr id="57" name="圆角矩形 56"/>
              <p:cNvSpPr/>
              <p:nvPr/>
            </p:nvSpPr>
            <p:spPr>
              <a:xfrm>
                <a:off x="8014" y="6621"/>
                <a:ext cx="302" cy="1434"/>
              </a:xfrm>
              <a:prstGeom prst="round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8014" y="6621"/>
                <a:ext cx="302" cy="588"/>
              </a:xfrm>
              <a:prstGeom prst="roundRect">
                <a:avLst/>
              </a:prstGeom>
              <a:solidFill>
                <a:srgbClr val="F7B8A9"/>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圆角矩形 58"/>
            <p:cNvSpPr/>
            <p:nvPr/>
          </p:nvSpPr>
          <p:spPr>
            <a:xfrm>
              <a:off x="3509" y="3671"/>
              <a:ext cx="302" cy="1026"/>
            </a:xfrm>
            <a:prstGeom prst="roundRect">
              <a:avLst/>
            </a:prstGeom>
            <a:solidFill>
              <a:schemeClr val="lt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3509" y="3671"/>
              <a:ext cx="302" cy="421"/>
            </a:xfrm>
            <a:prstGeom prst="roundRect">
              <a:avLst/>
            </a:prstGeom>
            <a:solidFill>
              <a:srgbClr val="F7B8A9"/>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p:cNvGrpSpPr/>
            <p:nvPr/>
          </p:nvGrpSpPr>
          <p:grpSpPr>
            <a:xfrm>
              <a:off x="3977" y="3918"/>
              <a:ext cx="272" cy="770"/>
              <a:chOff x="8014" y="6621"/>
              <a:chExt cx="302" cy="1434"/>
            </a:xfrm>
          </p:grpSpPr>
          <p:sp>
            <p:nvSpPr>
              <p:cNvPr id="62" name="圆角矩形 61"/>
              <p:cNvSpPr/>
              <p:nvPr/>
            </p:nvSpPr>
            <p:spPr>
              <a:xfrm>
                <a:off x="8014" y="6621"/>
                <a:ext cx="302" cy="1434"/>
              </a:xfrm>
              <a:prstGeom prst="round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a:off x="8014" y="6621"/>
                <a:ext cx="302" cy="588"/>
              </a:xfrm>
              <a:prstGeom prst="roundRect">
                <a:avLst/>
              </a:prstGeom>
              <a:solidFill>
                <a:srgbClr val="F7B8A9"/>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1" name="组合 90"/>
          <p:cNvGrpSpPr/>
          <p:nvPr/>
        </p:nvGrpSpPr>
        <p:grpSpPr>
          <a:xfrm>
            <a:off x="6572250" y="4021455"/>
            <a:ext cx="748030" cy="924560"/>
            <a:chOff x="3071" y="3241"/>
            <a:chExt cx="1178" cy="1456"/>
          </a:xfrm>
        </p:grpSpPr>
        <p:grpSp>
          <p:nvGrpSpPr>
            <p:cNvPr id="92" name="组合 91"/>
            <p:cNvGrpSpPr/>
            <p:nvPr/>
          </p:nvGrpSpPr>
          <p:grpSpPr>
            <a:xfrm>
              <a:off x="3071" y="3241"/>
              <a:ext cx="302" cy="1434"/>
              <a:chOff x="8014" y="6621"/>
              <a:chExt cx="302" cy="1434"/>
            </a:xfrm>
          </p:grpSpPr>
          <p:sp>
            <p:nvSpPr>
              <p:cNvPr id="93" name="圆角矩形 92"/>
              <p:cNvSpPr/>
              <p:nvPr/>
            </p:nvSpPr>
            <p:spPr>
              <a:xfrm>
                <a:off x="8014" y="6621"/>
                <a:ext cx="302" cy="1434"/>
              </a:xfrm>
              <a:prstGeom prst="round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圆角矩形 95"/>
              <p:cNvSpPr/>
              <p:nvPr/>
            </p:nvSpPr>
            <p:spPr>
              <a:xfrm>
                <a:off x="8014" y="6621"/>
                <a:ext cx="302" cy="588"/>
              </a:xfrm>
              <a:prstGeom prst="roundRect">
                <a:avLst/>
              </a:prstGeom>
              <a:solidFill>
                <a:srgbClr val="9ADFBF"/>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圆角矩形 96"/>
            <p:cNvSpPr/>
            <p:nvPr/>
          </p:nvSpPr>
          <p:spPr>
            <a:xfrm>
              <a:off x="3509" y="3671"/>
              <a:ext cx="302" cy="1026"/>
            </a:xfrm>
            <a:prstGeom prst="roundRect">
              <a:avLst/>
            </a:prstGeom>
            <a:solidFill>
              <a:schemeClr val="lt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圆角矩形 97"/>
            <p:cNvSpPr/>
            <p:nvPr/>
          </p:nvSpPr>
          <p:spPr>
            <a:xfrm>
              <a:off x="3509" y="3671"/>
              <a:ext cx="302" cy="421"/>
            </a:xfrm>
            <a:prstGeom prst="roundRect">
              <a:avLst/>
            </a:prstGeom>
            <a:solidFill>
              <a:srgbClr val="9ADFBF"/>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9" name="组合 98"/>
            <p:cNvGrpSpPr/>
            <p:nvPr/>
          </p:nvGrpSpPr>
          <p:grpSpPr>
            <a:xfrm>
              <a:off x="3977" y="3918"/>
              <a:ext cx="272" cy="770"/>
              <a:chOff x="8014" y="6621"/>
              <a:chExt cx="302" cy="1434"/>
            </a:xfrm>
          </p:grpSpPr>
          <p:sp>
            <p:nvSpPr>
              <p:cNvPr id="100" name="圆角矩形 99"/>
              <p:cNvSpPr/>
              <p:nvPr/>
            </p:nvSpPr>
            <p:spPr>
              <a:xfrm>
                <a:off x="8014" y="6621"/>
                <a:ext cx="302" cy="1434"/>
              </a:xfrm>
              <a:prstGeom prst="round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圆角矩形 100"/>
              <p:cNvSpPr/>
              <p:nvPr/>
            </p:nvSpPr>
            <p:spPr>
              <a:xfrm>
                <a:off x="8014" y="6621"/>
                <a:ext cx="302" cy="588"/>
              </a:xfrm>
              <a:prstGeom prst="roundRect">
                <a:avLst/>
              </a:prstGeom>
              <a:solidFill>
                <a:srgbClr val="9ADFBF"/>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1"/>
    </p:custDataLst>
  </p:cSld>
  <p:clrMapOvr>
    <a:masterClrMapping/>
  </p:clrMapOvr>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p="http://schemas.openxmlformats.org/presentationml/2006/main">
  <p:tag name="KSO_WPP_MARK_KEY" val="4850e694-33aa-4b2a-b893-b78cfea6ade3"/>
  <p:tag name="COMMONDATA" val="eyJjb3VudCI6NywiaGRpZCI6IjJkY2IwMTVlYTE1NzFjNmVjMzg3OTFjOThlZWMwZDg5IiwidXNlckNvdW50Ijo3fQ=="/>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1048</Words>
  <Application>WPS 演示</Application>
  <PresentationFormat>宽屏</PresentationFormat>
  <Paragraphs>130</Paragraphs>
  <Slides>15</Slides>
  <Notes>0</Notes>
  <HiddenSlides>7</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15</vt:i4>
      </vt:variant>
    </vt:vector>
  </HeadingPairs>
  <TitlesOfParts>
    <vt:vector size="29" baseType="lpstr">
      <vt:lpstr>Arial</vt:lpstr>
      <vt:lpstr>宋体</vt:lpstr>
      <vt:lpstr>Wingdings</vt:lpstr>
      <vt:lpstr>微软雅黑</vt:lpstr>
      <vt:lpstr>Wingdings</vt:lpstr>
      <vt:lpstr>字魂联盟综艺体</vt:lpstr>
      <vt:lpstr>字魂布丁体</vt:lpstr>
      <vt:lpstr>Oswald Light</vt:lpstr>
      <vt:lpstr>Segoe Print</vt:lpstr>
      <vt:lpstr>汉仪中黑简</vt:lpstr>
      <vt:lpstr>Source Sans Pro</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胡弘毅</cp:lastModifiedBy>
  <cp:revision>165</cp:revision>
  <dcterms:created xsi:type="dcterms:W3CDTF">2019-06-19T02:08:00Z</dcterms:created>
  <dcterms:modified xsi:type="dcterms:W3CDTF">2023-06-15T16:50:47Z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KSOTemplateUUID">
    <vt:lpwstr>v1.0_mb_kw3Wm1H/Ljy4N9ywvly6Tg==</vt:lpwstr>
  </property>
  <property fmtid="{D5CDD505-2E9C-101B-9397-08002B2CF9AE}" pid="4" name="ICV">
    <vt:lpwstr>767D881050F145FE8278CD6156ED98C2_11</vt:lpwstr>
  </property>
</Properties>
</file>